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4"/>
  </p:notesMasterIdLst>
  <p:handoutMasterIdLst>
    <p:handoutMasterId r:id="rId155"/>
  </p:handoutMasterIdLst>
  <p:sldIdLst>
    <p:sldId id="256" r:id="rId2"/>
    <p:sldId id="257" r:id="rId3"/>
    <p:sldId id="425" r:id="rId4"/>
    <p:sldId id="583" r:id="rId5"/>
    <p:sldId id="294" r:id="rId6"/>
    <p:sldId id="297" r:id="rId7"/>
    <p:sldId id="502" r:id="rId8"/>
    <p:sldId id="302" r:id="rId9"/>
    <p:sldId id="270" r:id="rId10"/>
    <p:sldId id="419" r:id="rId11"/>
    <p:sldId id="447" r:id="rId12"/>
    <p:sldId id="298" r:id="rId13"/>
    <p:sldId id="267" r:id="rId14"/>
    <p:sldId id="582" r:id="rId15"/>
    <p:sldId id="304" r:id="rId16"/>
    <p:sldId id="331" r:id="rId17"/>
    <p:sldId id="332" r:id="rId18"/>
    <p:sldId id="308" r:id="rId19"/>
    <p:sldId id="309" r:id="rId20"/>
    <p:sldId id="442" r:id="rId21"/>
    <p:sldId id="443" r:id="rId22"/>
    <p:sldId id="316" r:id="rId23"/>
    <p:sldId id="318" r:id="rId24"/>
    <p:sldId id="439" r:id="rId25"/>
    <p:sldId id="335" r:id="rId26"/>
    <p:sldId id="292" r:id="rId27"/>
    <p:sldId id="320" r:id="rId28"/>
    <p:sldId id="336" r:id="rId29"/>
    <p:sldId id="329" r:id="rId30"/>
    <p:sldId id="330" r:id="rId31"/>
    <p:sldId id="440" r:id="rId32"/>
    <p:sldId id="325" r:id="rId33"/>
    <p:sldId id="326" r:id="rId34"/>
    <p:sldId id="555" r:id="rId35"/>
    <p:sldId id="279" r:id="rId36"/>
    <p:sldId id="554" r:id="rId37"/>
    <p:sldId id="285" r:id="rId38"/>
    <p:sldId id="305" r:id="rId39"/>
    <p:sldId id="571" r:id="rId40"/>
    <p:sldId id="505" r:id="rId41"/>
    <p:sldId id="508" r:id="rId42"/>
    <p:sldId id="509" r:id="rId43"/>
    <p:sldId id="506" r:id="rId44"/>
    <p:sldId id="531" r:id="rId45"/>
    <p:sldId id="514" r:id="rId46"/>
    <p:sldId id="493" r:id="rId47"/>
    <p:sldId id="494" r:id="rId48"/>
    <p:sldId id="478" r:id="rId49"/>
    <p:sldId id="542" r:id="rId50"/>
    <p:sldId id="477" r:id="rId51"/>
    <p:sldId id="487" r:id="rId52"/>
    <p:sldId id="277" r:id="rId53"/>
    <p:sldId id="526" r:id="rId54"/>
    <p:sldId id="489" r:id="rId55"/>
    <p:sldId id="486" r:id="rId56"/>
    <p:sldId id="484" r:id="rId57"/>
    <p:sldId id="516" r:id="rId58"/>
    <p:sldId id="515" r:id="rId59"/>
    <p:sldId id="510" r:id="rId60"/>
    <p:sldId id="525" r:id="rId61"/>
    <p:sldId id="497" r:id="rId62"/>
    <p:sldId id="546" r:id="rId63"/>
    <p:sldId id="524" r:id="rId64"/>
    <p:sldId id="521" r:id="rId65"/>
    <p:sldId id="552" r:id="rId66"/>
    <p:sldId id="570" r:id="rId67"/>
    <p:sldId id="550" r:id="rId68"/>
    <p:sldId id="472" r:id="rId69"/>
    <p:sldId id="307" r:id="rId70"/>
    <p:sldId id="281" r:id="rId71"/>
    <p:sldId id="280" r:id="rId72"/>
    <p:sldId id="339" r:id="rId73"/>
    <p:sldId id="340" r:id="rId74"/>
    <p:sldId id="342" r:id="rId75"/>
    <p:sldId id="343" r:id="rId76"/>
    <p:sldId id="344" r:id="rId77"/>
    <p:sldId id="345" r:id="rId78"/>
    <p:sldId id="346" r:id="rId79"/>
    <p:sldId id="415" r:id="rId80"/>
    <p:sldId id="369" r:id="rId81"/>
    <p:sldId id="347" r:id="rId82"/>
    <p:sldId id="349" r:id="rId83"/>
    <p:sldId id="367" r:id="rId84"/>
    <p:sldId id="366" r:id="rId85"/>
    <p:sldId id="357" r:id="rId86"/>
    <p:sldId id="412" r:id="rId87"/>
    <p:sldId id="406" r:id="rId88"/>
    <p:sldId id="350" r:id="rId89"/>
    <p:sldId id="358" r:id="rId90"/>
    <p:sldId id="372" r:id="rId91"/>
    <p:sldId id="407" r:id="rId92"/>
    <p:sldId id="355" r:id="rId93"/>
    <p:sldId id="359" r:id="rId94"/>
    <p:sldId id="374" r:id="rId95"/>
    <p:sldId id="373" r:id="rId96"/>
    <p:sldId id="408" r:id="rId97"/>
    <p:sldId id="375" r:id="rId98"/>
    <p:sldId id="351" r:id="rId99"/>
    <p:sldId id="388" r:id="rId100"/>
    <p:sldId id="391" r:id="rId101"/>
    <p:sldId id="390" r:id="rId102"/>
    <p:sldId id="394" r:id="rId103"/>
    <p:sldId id="398" r:id="rId104"/>
    <p:sldId id="400" r:id="rId105"/>
    <p:sldId id="401" r:id="rId106"/>
    <p:sldId id="402" r:id="rId107"/>
    <p:sldId id="404" r:id="rId108"/>
    <p:sldId id="399" r:id="rId109"/>
    <p:sldId id="409" r:id="rId110"/>
    <p:sldId id="413" r:id="rId111"/>
    <p:sldId id="411" r:id="rId112"/>
    <p:sldId id="421" r:id="rId113"/>
    <p:sldId id="266" r:id="rId114"/>
    <p:sldId id="414" r:id="rId115"/>
    <p:sldId id="454" r:id="rId116"/>
    <p:sldId id="453" r:id="rId117"/>
    <p:sldId id="458" r:id="rId118"/>
    <p:sldId id="418" r:id="rId119"/>
    <p:sldId id="459" r:id="rId120"/>
    <p:sldId id="461" r:id="rId121"/>
    <p:sldId id="463" r:id="rId122"/>
    <p:sldId id="464" r:id="rId123"/>
    <p:sldId id="422" r:id="rId124"/>
    <p:sldId id="423" r:id="rId125"/>
    <p:sldId id="291" r:id="rId126"/>
    <p:sldId id="580" r:id="rId127"/>
    <p:sldId id="261" r:id="rId128"/>
    <p:sldId id="584" r:id="rId129"/>
    <p:sldId id="264" r:id="rId130"/>
    <p:sldId id="556" r:id="rId131"/>
    <p:sldId id="557" r:id="rId132"/>
    <p:sldId id="560" r:id="rId133"/>
    <p:sldId id="559" r:id="rId134"/>
    <p:sldId id="482" r:id="rId135"/>
    <p:sldId id="561" r:id="rId136"/>
    <p:sldId id="568" r:id="rId137"/>
    <p:sldId id="569" r:id="rId138"/>
    <p:sldId id="565" r:id="rId139"/>
    <p:sldId id="567" r:id="rId140"/>
    <p:sldId id="581" r:id="rId141"/>
    <p:sldId id="562" r:id="rId142"/>
    <p:sldId id="490" r:id="rId143"/>
    <p:sldId id="547" r:id="rId144"/>
    <p:sldId id="563" r:id="rId145"/>
    <p:sldId id="564" r:id="rId146"/>
    <p:sldId id="575" r:id="rId147"/>
    <p:sldId id="577" r:id="rId148"/>
    <p:sldId id="579" r:id="rId149"/>
    <p:sldId id="578" r:id="rId150"/>
    <p:sldId id="585" r:id="rId151"/>
    <p:sldId id="586" r:id="rId152"/>
    <p:sldId id="587" r:id="rId153"/>
  </p:sldIdLst>
  <p:sldSz cx="9144000" cy="6858000" type="screen4x3"/>
  <p:notesSz cx="6950075" cy="91678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0070B9"/>
    <a:srgbClr val="00283C"/>
    <a:srgbClr val="FDB733"/>
    <a:srgbClr val="677261"/>
    <a:srgbClr val="394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1" autoAdjust="0"/>
    <p:restoredTop sz="96242" autoAdjust="0"/>
  </p:normalViewPr>
  <p:slideViewPr>
    <p:cSldViewPr snapToGrid="0" snapToObjects="1">
      <p:cViewPr varScale="1">
        <p:scale>
          <a:sx n="107" d="100"/>
          <a:sy n="107" d="100"/>
        </p:scale>
        <p:origin x="10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notesMaster" Target="notesMasters/notesMaster1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 smtClean="0"/>
            </a:lvl1pPr>
          </a:lstStyle>
          <a:p>
            <a:pPr>
              <a:defRPr/>
            </a:pPr>
            <a:fld id="{CF21530D-1004-481A-935C-A61A888D1ED8}" type="datetimeFigureOut">
              <a:rPr lang="en-US"/>
              <a:pPr>
                <a:defRPr/>
              </a:pPr>
              <a:t>10/7/2019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07831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07831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D30BF01-D7C8-489C-8A71-C63B471C17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1086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 smtClean="0"/>
            </a:lvl1pPr>
          </a:lstStyle>
          <a:p>
            <a:pPr>
              <a:defRPr/>
            </a:pPr>
            <a:fld id="{6238DB39-1CCC-4E71-8A46-FCB9259B7656}" type="datetimeFigureOut">
              <a:rPr lang="en-US"/>
              <a:pPr>
                <a:defRPr/>
              </a:pPr>
              <a:t>10/7/2019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87388"/>
            <a:ext cx="4584700" cy="3438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54711"/>
            <a:ext cx="5560060" cy="4125516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7831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07831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08F6C19-A233-4F8E-8318-EA7229CDF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423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MLE = Maximum Likelihood Estimate</a:t>
            </a:r>
          </a:p>
          <a:p>
            <a:endParaRPr lang="en-US" dirty="0"/>
          </a:p>
          <a:p>
            <a:r>
              <a:rPr lang="en-US" dirty="0"/>
              <a:t>RBA = Reduced Bias Adjustment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8F6C19-A233-4F8E-8318-EA7229CDF15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73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Name &amp; #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98042" y="2423429"/>
            <a:ext cx="5694817" cy="832600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98045" y="2047713"/>
            <a:ext cx="5694814" cy="357414"/>
          </a:xfrm>
        </p:spPr>
        <p:txBody>
          <a:bodyPr anchor="b"/>
          <a:lstStyle>
            <a:lvl1pPr marL="0" indent="0">
              <a:buNone/>
              <a:defRPr sz="1600" b="1" baseline="0">
                <a:solidFill>
                  <a:srgbClr val="FDB73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Track Name, Track #: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578040" y="6368592"/>
            <a:ext cx="1324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E8F1BE40-D4F5-4F35-8353-F635ECDCBC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003493" y="3398580"/>
            <a:ext cx="5689366" cy="295384"/>
          </a:xfrm>
        </p:spPr>
        <p:txBody>
          <a:bodyPr anchor="b"/>
          <a:lstStyle>
            <a:lvl1pPr marL="0" indent="0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Here, Company Here</a:t>
            </a:r>
          </a:p>
        </p:txBody>
      </p:sp>
    </p:spTree>
    <p:extLst>
      <p:ext uri="{BB962C8B-B14F-4D97-AF65-F5344CB8AC3E}">
        <p14:creationId xmlns:p14="http://schemas.microsoft.com/office/powerpoint/2010/main" val="3623260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4449" y="1696382"/>
            <a:ext cx="5702980" cy="413659"/>
          </a:xfrm>
        </p:spPr>
        <p:txBody>
          <a:bodyPr anchor="t"/>
          <a:lstStyle>
            <a:lvl1pPr algn="l">
              <a:lnSpc>
                <a:spcPct val="100000"/>
              </a:lnSpc>
              <a:spcAft>
                <a:spcPts val="0"/>
              </a:spcAft>
              <a:defRPr sz="1800" b="1" cap="none" baseline="0">
                <a:solidFill>
                  <a:srgbClr val="00283C"/>
                </a:solidFill>
              </a:defRPr>
            </a:lvl1pPr>
          </a:lstStyle>
          <a:p>
            <a:r>
              <a:rPr lang="en-US" dirty="0"/>
              <a:t>Name Here,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14449" y="1420610"/>
            <a:ext cx="543151" cy="27577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DB73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BIO: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62840" y="6360125"/>
            <a:ext cx="1324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smtClean="0">
                <a:solidFill>
                  <a:srgbClr val="677261"/>
                </a:solidFill>
                <a:latin typeface="+mj-lt"/>
              </a:defRPr>
            </a:lvl1pPr>
          </a:lstStyle>
          <a:p>
            <a:pPr>
              <a:defRPr/>
            </a:pPr>
            <a:fld id="{E8F1BE40-D4F5-4F35-8353-F635ECDCBC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114449" y="2110040"/>
            <a:ext cx="5702980" cy="3753755"/>
          </a:xfrm>
        </p:spPr>
        <p:txBody>
          <a:bodyPr/>
          <a:lstStyle>
            <a:lvl1pPr>
              <a:defRPr sz="1400">
                <a:solidFill>
                  <a:srgbClr val="394B5F"/>
                </a:solidFill>
              </a:defRPr>
            </a:lvl1pPr>
            <a:lvl2pPr>
              <a:defRPr sz="1400">
                <a:solidFill>
                  <a:srgbClr val="394B5F"/>
                </a:solidFill>
              </a:defRPr>
            </a:lvl2pPr>
            <a:lvl3pPr>
              <a:defRPr sz="1400">
                <a:solidFill>
                  <a:srgbClr val="394B5F"/>
                </a:solidFill>
              </a:defRPr>
            </a:lvl3pPr>
            <a:lvl4pPr>
              <a:defRPr sz="1400">
                <a:solidFill>
                  <a:srgbClr val="394B5F"/>
                </a:solidFill>
              </a:defRPr>
            </a:lvl4pPr>
            <a:lvl5pPr>
              <a:defRPr sz="1400">
                <a:solidFill>
                  <a:srgbClr val="394B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83644" y="1445556"/>
            <a:ext cx="2102078" cy="25649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on icon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2054657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9DCB3-A175-4D07-90D7-E6A7F998FE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539999" y="87542"/>
            <a:ext cx="6036129" cy="860421"/>
          </a:xfrm>
        </p:spPr>
        <p:txBody>
          <a:bodyPr/>
          <a:lstStyle>
            <a:lvl1pPr algn="l">
              <a:defRPr sz="2800" b="1" baseline="0">
                <a:solidFill>
                  <a:srgbClr val="FDB733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5364" y="1498600"/>
            <a:ext cx="8237765" cy="4457700"/>
          </a:xfrm>
        </p:spPr>
        <p:txBody>
          <a:bodyPr/>
          <a:lstStyle>
            <a:lvl1pPr>
              <a:defRPr sz="1400">
                <a:solidFill>
                  <a:srgbClr val="394B5F"/>
                </a:solidFill>
              </a:defRPr>
            </a:lvl1pPr>
            <a:lvl2pPr>
              <a:defRPr sz="1400">
                <a:solidFill>
                  <a:srgbClr val="394B5F"/>
                </a:solidFill>
              </a:defRPr>
            </a:lvl2pPr>
            <a:lvl3pPr>
              <a:defRPr sz="1400">
                <a:solidFill>
                  <a:srgbClr val="394B5F"/>
                </a:solidFill>
              </a:defRPr>
            </a:lvl3pPr>
            <a:lvl4pPr>
              <a:defRPr sz="1400">
                <a:solidFill>
                  <a:srgbClr val="394B5F"/>
                </a:solidFill>
              </a:defRPr>
            </a:lvl4pPr>
            <a:lvl5pPr>
              <a:defRPr sz="1400">
                <a:solidFill>
                  <a:srgbClr val="394B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5688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&amp;A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0E054-142E-4F01-89D4-6BB5D3D5F0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72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21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578100" y="0"/>
            <a:ext cx="6375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08100"/>
            <a:ext cx="8229600" cy="466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6368592"/>
            <a:ext cx="1324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smtClean="0">
                <a:solidFill>
                  <a:srgbClr val="677261"/>
                </a:solidFill>
                <a:latin typeface="+mj-lt"/>
              </a:defRPr>
            </a:lvl1pPr>
          </a:lstStyle>
          <a:p>
            <a:pPr>
              <a:defRPr/>
            </a:pPr>
            <a:fld id="{E8F1BE40-D4F5-4F35-8353-F635ECDCBC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4" r:id="rId3"/>
    <p:sldLayoutId id="2147483681" r:id="rId4"/>
    <p:sldLayoutId id="2147483682" r:id="rId5"/>
    <p:sldLayoutId id="2147483685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FDB733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394B5F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394B5F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394B5F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394B5F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394B5F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mailto:cwilcox@pioneer-engineering.com" TargetMode="External"/><Relationship Id="rId2" Type="http://schemas.openxmlformats.org/officeDocument/2006/relationships/hyperlink" Target="mailto:dale.uitto@yahoo.com" TargetMode="Externa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www.r-project.org/" TargetMode="Externa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repairpal.com/reliability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-project.org/" TargetMode="Externa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72.xml"/><Relationship Id="rId3" Type="http://schemas.openxmlformats.org/officeDocument/2006/relationships/slide" Target="slide9.xml"/><Relationship Id="rId7" Type="http://schemas.openxmlformats.org/officeDocument/2006/relationships/slide" Target="slide15.xml"/><Relationship Id="rId12" Type="http://schemas.openxmlformats.org/officeDocument/2006/relationships/slide" Target="slide6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11" Type="http://schemas.openxmlformats.org/officeDocument/2006/relationships/slide" Target="slide38.xml"/><Relationship Id="rId5" Type="http://schemas.openxmlformats.org/officeDocument/2006/relationships/slide" Target="slide11.xml"/><Relationship Id="rId10" Type="http://schemas.openxmlformats.org/officeDocument/2006/relationships/slide" Target="slide25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slide" Target="slide8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D1875F-C2BE-407C-A2D9-5C1309B28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CB9ADB-5660-4D38-A439-CE41B9616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Failure Data Mining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8E9AF-4982-4E07-AA09-5D571EB888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2" y="1262632"/>
            <a:ext cx="8790038" cy="3262432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Calculating Reliability requires a data collection system and data mining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there are Computerized Maintenance Management System (CMMS) that are very effective in data collecting and mining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requires accurate failure codes, dates and times, but if done correctly will yield powerful data</a:t>
            </a:r>
          </a:p>
        </p:txBody>
      </p:sp>
    </p:spTree>
    <p:extLst>
      <p:ext uri="{BB962C8B-B14F-4D97-AF65-F5344CB8AC3E}">
        <p14:creationId xmlns:p14="http://schemas.microsoft.com/office/powerpoint/2010/main" val="21553919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8071" y="87542"/>
            <a:ext cx="6786283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Redundant Parallel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(1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A979-51CF-4146-9FC4-E461F63FF39A}"/>
              </a:ext>
            </a:extLst>
          </p:cNvPr>
          <p:cNvSpPr txBox="1"/>
          <p:nvPr/>
        </p:nvSpPr>
        <p:spPr>
          <a:xfrm>
            <a:off x="457200" y="4608307"/>
            <a:ext cx="85153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strongest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98.8% (97.6%)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BBBE33-AB9D-4C38-860D-CD3681B5C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197" y="2553071"/>
            <a:ext cx="1628403" cy="2002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E44CCE-A968-4B86-914D-3471676A7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423" y="2572284"/>
            <a:ext cx="2798342" cy="20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379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84613" y="87542"/>
            <a:ext cx="6759388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Redundant Parallel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(1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A979-51CF-4146-9FC4-E461F63FF39A}"/>
              </a:ext>
            </a:extLst>
          </p:cNvPr>
          <p:cNvSpPr txBox="1"/>
          <p:nvPr/>
        </p:nvSpPr>
        <p:spPr>
          <a:xfrm>
            <a:off x="457200" y="4680027"/>
            <a:ext cx="85153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weakest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99.6% (97.6%)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D1F39A-81BB-406F-B9D3-1FF27C884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281" y="2599179"/>
            <a:ext cx="2779753" cy="2015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C44E22-98A3-40D0-A15E-0451F12E7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79" y="2599179"/>
            <a:ext cx="1664262" cy="20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308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1507" y="87542"/>
            <a:ext cx="6732494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0220" y="1006410"/>
            <a:ext cx="8613058" cy="5293757"/>
          </a:xfrm>
        </p:spPr>
        <p:txBody>
          <a:bodyPr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Redundant Parallel System (1 out of 3)</a:t>
            </a:r>
          </a:p>
          <a:p>
            <a:pPr marL="571500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first inclination is to fix the weakest component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may be the easiest to improve, what is the ROI for the level of effort required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by using a simulation technique can we determine the most cost-effective course of 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8C799-9AF8-47C7-B361-7D80D6AA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846" y="3769159"/>
            <a:ext cx="5970571" cy="152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63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89" y="87542"/>
            <a:ext cx="6804212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Redundant Parallel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(2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A979-51CF-4146-9FC4-E461F63FF39A}"/>
              </a:ext>
            </a:extLst>
          </p:cNvPr>
          <p:cNvSpPr txBox="1"/>
          <p:nvPr/>
        </p:nvSpPr>
        <p:spPr>
          <a:xfrm>
            <a:off x="457200" y="4446942"/>
            <a:ext cx="85153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Based on what we have reviewed which component should be improve? Why?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new system reliability?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improve any component?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09C0C-7030-4EF7-B96D-661DEA4CF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691" y="2554354"/>
            <a:ext cx="2732618" cy="1981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54709-7B7E-4EDE-8073-EFBFA48C4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479" y="2579990"/>
            <a:ext cx="1628403" cy="200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236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2541" y="87542"/>
            <a:ext cx="6678706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</a:t>
            </a:r>
            <a:r>
              <a:rPr lang="en-US" sz="28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(2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A979-51CF-4146-9FC4-E461F63FF39A}"/>
              </a:ext>
            </a:extLst>
          </p:cNvPr>
          <p:cNvSpPr txBox="1"/>
          <p:nvPr/>
        </p:nvSpPr>
        <p:spPr>
          <a:xfrm>
            <a:off x="457200" y="4608307"/>
            <a:ext cx="85153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middle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88.2% (70.8%)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EC2822-C694-448E-8061-CD3CD5CC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07" y="2527895"/>
            <a:ext cx="2757385" cy="1999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F846F-5BB0-4AD2-82B0-C3281AE66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397" y="2527894"/>
            <a:ext cx="1655297" cy="20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7096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84613" y="87542"/>
            <a:ext cx="6687670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</a:t>
            </a:r>
            <a:r>
              <a:rPr lang="en-US" sz="28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(2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A979-51CF-4146-9FC4-E461F63FF39A}"/>
              </a:ext>
            </a:extLst>
          </p:cNvPr>
          <p:cNvSpPr txBox="1"/>
          <p:nvPr/>
        </p:nvSpPr>
        <p:spPr>
          <a:xfrm>
            <a:off x="457200" y="4608307"/>
            <a:ext cx="85153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strongest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73.4% (70.8%)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A2469-B006-4A19-806C-BA5E807FE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185" y="2585416"/>
            <a:ext cx="1673227" cy="2057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691BA4-2A90-473B-A636-211A3C94C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51" y="2554354"/>
            <a:ext cx="2837830" cy="205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8874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1507" y="87542"/>
            <a:ext cx="6732494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</a:t>
            </a:r>
            <a:r>
              <a:rPr lang="en-US" sz="28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(2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A979-51CF-4146-9FC4-E461F63FF39A}"/>
              </a:ext>
            </a:extLst>
          </p:cNvPr>
          <p:cNvSpPr txBox="1"/>
          <p:nvPr/>
        </p:nvSpPr>
        <p:spPr>
          <a:xfrm>
            <a:off x="457200" y="4608307"/>
            <a:ext cx="85153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weakest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91.8% (70.8%)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00C71-B0B8-4C5F-BA97-40B66E355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597" y="2608138"/>
            <a:ext cx="1601509" cy="1969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F51891-46B4-4DA3-BD3C-8438E85DD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482" y="2608139"/>
            <a:ext cx="2726624" cy="19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5900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7365" y="87542"/>
            <a:ext cx="6696635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0220" y="1203634"/>
            <a:ext cx="8613058" cy="4355038"/>
          </a:xfrm>
        </p:spPr>
        <p:txBody>
          <a:bodyPr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</a:t>
            </a:r>
            <a:r>
              <a:rPr lang="en-US" sz="2800" b="1" u="sng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(2 out of 3)</a:t>
            </a:r>
          </a:p>
          <a:p>
            <a:pPr marL="571500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first inclination is to fix the weakest component</a:t>
            </a:r>
          </a:p>
          <a:p>
            <a:pPr marL="85725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by using a simulation technique can we determine the most cost-effective course of 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66BD4-3E54-4340-A9F1-90B32AB8C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94" y="3034053"/>
            <a:ext cx="5865551" cy="15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1240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1507" y="87542"/>
            <a:ext cx="6732494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</a:t>
            </a:r>
            <a:r>
              <a:rPr lang="en-US" sz="28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(1 out of 2)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A979-51CF-4146-9FC4-E461F63FF39A}"/>
              </a:ext>
            </a:extLst>
          </p:cNvPr>
          <p:cNvSpPr txBox="1"/>
          <p:nvPr/>
        </p:nvSpPr>
        <p:spPr>
          <a:xfrm>
            <a:off x="457200" y="4366260"/>
            <a:ext cx="85153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Based on what we have reviewed which component should be improve? Why?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new system reliability?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improve any component?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5E548-CEA9-458C-8844-AB4FCB25C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240" y="2588062"/>
            <a:ext cx="3470444" cy="1384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E30C9-128D-488E-978A-6D624FF27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79" y="2588061"/>
            <a:ext cx="1744945" cy="18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219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18957" y="87542"/>
            <a:ext cx="6825043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</a:t>
            </a:r>
            <a:r>
              <a:rPr lang="en-US" sz="28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(1 out of 2)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A979-51CF-4146-9FC4-E461F63FF39A}"/>
              </a:ext>
            </a:extLst>
          </p:cNvPr>
          <p:cNvSpPr txBox="1"/>
          <p:nvPr/>
        </p:nvSpPr>
        <p:spPr>
          <a:xfrm>
            <a:off x="457200" y="4608307"/>
            <a:ext cx="85153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strongest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98.5% (97.0%)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BB933-7E39-4898-BF96-FDAE3048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667" y="2616795"/>
            <a:ext cx="1598884" cy="1720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BA3AD2-FB11-413B-9AF9-97A117A2F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957" y="2616795"/>
            <a:ext cx="3860762" cy="154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3C5E24-4D72-4790-A96E-8EEBCFD259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FF7B1E-E21B-4F65-B96B-DDA4BB2F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Criticality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6DFBF-27B3-4D72-88B4-DC6494253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5" y="2097298"/>
            <a:ext cx="7872639" cy="40087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280417-0B49-4FE4-B58A-7E20606B0156}"/>
              </a:ext>
            </a:extLst>
          </p:cNvPr>
          <p:cNvSpPr txBox="1"/>
          <p:nvPr/>
        </p:nvSpPr>
        <p:spPr>
          <a:xfrm>
            <a:off x="96985" y="6060815"/>
            <a:ext cx="235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Credit to Genesis Solutions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9B0D3-6EA9-4F7A-8DA1-CB768463127D}"/>
              </a:ext>
            </a:extLst>
          </p:cNvPr>
          <p:cNvSpPr txBox="1"/>
          <p:nvPr/>
        </p:nvSpPr>
        <p:spPr>
          <a:xfrm>
            <a:off x="184867" y="1193303"/>
            <a:ext cx="8510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Criticality Assessments defines where to start your Reliability data collection process</a:t>
            </a:r>
          </a:p>
        </p:txBody>
      </p:sp>
    </p:spTree>
    <p:extLst>
      <p:ext uri="{BB962C8B-B14F-4D97-AF65-F5344CB8AC3E}">
        <p14:creationId xmlns:p14="http://schemas.microsoft.com/office/powerpoint/2010/main" val="13512960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0273" y="87542"/>
            <a:ext cx="6743727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</a:t>
            </a:r>
            <a:r>
              <a:rPr lang="en-US" sz="28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(1 out of 2)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A979-51CF-4146-9FC4-E461F63FF39A}"/>
              </a:ext>
            </a:extLst>
          </p:cNvPr>
          <p:cNvSpPr txBox="1"/>
          <p:nvPr/>
        </p:nvSpPr>
        <p:spPr>
          <a:xfrm>
            <a:off x="457200" y="4608307"/>
            <a:ext cx="85153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weakest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98.0% (97.0%)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68924-43A3-4CC9-87B5-4453ED5F7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73" y="2678061"/>
            <a:ext cx="3860053" cy="1540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49CE1-2918-4BD5-ABA0-62217893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761" y="2698284"/>
            <a:ext cx="1619439" cy="17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566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6682" y="87542"/>
            <a:ext cx="6714565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0220" y="1203634"/>
            <a:ext cx="8613058" cy="4431983"/>
          </a:xfrm>
        </p:spPr>
        <p:txBody>
          <a:bodyPr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</a:t>
            </a:r>
            <a:r>
              <a:rPr lang="en-US" sz="2800" b="1" u="sng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(2 out of 3)</a:t>
            </a:r>
          </a:p>
          <a:p>
            <a:pPr marL="571500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first inclination is to fix the weakest component</a:t>
            </a:r>
          </a:p>
          <a:p>
            <a:pPr marL="85725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by using a simulation technique can we determine the most cost-effective course of 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773BBC-3C35-49D7-B8A5-04E0A7100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63" y="3126575"/>
            <a:ext cx="6667273" cy="142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998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355A2-1C4D-41C2-92F0-1F1F4EA7A5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0DF6F6-D055-41CE-B11A-83F19AC1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Complex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4A5C9-9F6C-4264-8B3D-00A3519AC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283445"/>
            <a:ext cx="8237765" cy="2323713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System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made up of series and parallel subsystems. 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Complex System is harder to determine what component will improve system reliability without a simulation technique or software  </a:t>
            </a:r>
          </a:p>
        </p:txBody>
      </p:sp>
    </p:spTree>
    <p:extLst>
      <p:ext uri="{BB962C8B-B14F-4D97-AF65-F5344CB8AC3E}">
        <p14:creationId xmlns:p14="http://schemas.microsoft.com/office/powerpoint/2010/main" val="1115139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Complex Systems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1599" y="1140012"/>
            <a:ext cx="8893789" cy="3797963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Review of the Rules: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Series System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dominated by its weakest component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Non-Redundant Parallel System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dominated by the weakest component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 Systems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(K of out N) can be dominated by the strongest or the weakest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458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" lvl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Complex Systems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2400" y="1203634"/>
            <a:ext cx="8884024" cy="523220"/>
          </a:xfrm>
        </p:spPr>
        <p:txBody>
          <a:bodyPr>
            <a:spAutoFit/>
          </a:bodyPr>
          <a:lstStyle/>
          <a:p>
            <a:pPr marL="5715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Complex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5D6C2-042E-4DE2-92AF-1BF9AF896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998" y="2503055"/>
            <a:ext cx="6909210" cy="3829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9C4E6C-52CF-4348-BBA0-C86716B64F62}"/>
              </a:ext>
            </a:extLst>
          </p:cNvPr>
          <p:cNvSpPr txBox="1"/>
          <p:nvPr/>
        </p:nvSpPr>
        <p:spPr>
          <a:xfrm>
            <a:off x="2807855" y="1838251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Pumps</a:t>
            </a:r>
          </a:p>
          <a:p>
            <a:pPr algn="ctr"/>
            <a:r>
              <a:rPr lang="en-US" dirty="0"/>
              <a:t>K out of 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CCBEF-541A-4136-9CFD-66640B83A05A}"/>
              </a:ext>
            </a:extLst>
          </p:cNvPr>
          <p:cNvSpPr txBox="1"/>
          <p:nvPr/>
        </p:nvSpPr>
        <p:spPr>
          <a:xfrm>
            <a:off x="4721248" y="2189448"/>
            <a:ext cx="1189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Desolation</a:t>
            </a:r>
          </a:p>
          <a:p>
            <a:pPr algn="ctr"/>
            <a:r>
              <a:rPr lang="en-US" dirty="0"/>
              <a:t>Unit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1FA3D-9DD6-4F97-9B5A-4F55F27354E5}"/>
              </a:ext>
            </a:extLst>
          </p:cNvPr>
          <p:cNvSpPr txBox="1"/>
          <p:nvPr/>
        </p:nvSpPr>
        <p:spPr>
          <a:xfrm>
            <a:off x="6057960" y="2222205"/>
            <a:ext cx="894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Process</a:t>
            </a:r>
          </a:p>
          <a:p>
            <a:pPr algn="ctr"/>
            <a:r>
              <a:rPr lang="en-US" dirty="0"/>
              <a:t>Unit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02450-B03F-49B3-99A9-CFBFD74FBEE3}"/>
              </a:ext>
            </a:extLst>
          </p:cNvPr>
          <p:cNvSpPr txBox="1"/>
          <p:nvPr/>
        </p:nvSpPr>
        <p:spPr>
          <a:xfrm>
            <a:off x="8241852" y="4094727"/>
            <a:ext cx="61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WIP</a:t>
            </a:r>
          </a:p>
          <a:p>
            <a:pPr algn="ctr"/>
            <a:r>
              <a:rPr lang="en-US" dirty="0"/>
              <a:t>Tank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70351E-D4D1-4621-917A-D3DC31248E5E}"/>
              </a:ext>
            </a:extLst>
          </p:cNvPr>
          <p:cNvSpPr txBox="1"/>
          <p:nvPr/>
        </p:nvSpPr>
        <p:spPr>
          <a:xfrm>
            <a:off x="415239" y="4074654"/>
            <a:ext cx="976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Raw</a:t>
            </a:r>
          </a:p>
          <a:p>
            <a:pPr algn="ctr"/>
            <a:r>
              <a:rPr lang="en-US" dirty="0"/>
              <a:t>Material</a:t>
            </a:r>
          </a:p>
        </p:txBody>
      </p:sp>
    </p:spTree>
    <p:extLst>
      <p:ext uri="{BB962C8B-B14F-4D97-AF65-F5344CB8AC3E}">
        <p14:creationId xmlns:p14="http://schemas.microsoft.com/office/powerpoint/2010/main" val="10630581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Complex Systems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2369C76-F229-48F1-9A63-E2A56F8B61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077256"/>
            <a:ext cx="8237765" cy="523220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the reliability of the parallel components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AD594-8CA8-4315-A2E4-A7264CE9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9" y="1600476"/>
            <a:ext cx="3621241" cy="50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05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Complex Systems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2369C76-F229-48F1-9A63-E2A56F8B61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140011"/>
            <a:ext cx="8237765" cy="523220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the Series components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33E506-CECC-40CB-B2CB-2772D23AF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424"/>
            <a:ext cx="8341573" cy="445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2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Complex Systems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2369C76-F229-48F1-9A63-E2A56F8B61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140011"/>
            <a:ext cx="8237765" cy="523220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Reduce the Parallel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E066F-868A-447D-A568-F7ED675C8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642" y="2495331"/>
            <a:ext cx="4570715" cy="18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525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Complex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324F0-BB77-49CB-A18B-1B15DF75B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658" y="1600478"/>
            <a:ext cx="3636430" cy="5002306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BACAC0-7E7A-40ED-ACC6-989FFCBFC0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471" y="1140011"/>
            <a:ext cx="9009529" cy="523220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Simulation of the System</a:t>
            </a:r>
          </a:p>
        </p:txBody>
      </p:sp>
    </p:spTree>
    <p:extLst>
      <p:ext uri="{BB962C8B-B14F-4D97-AF65-F5344CB8AC3E}">
        <p14:creationId xmlns:p14="http://schemas.microsoft.com/office/powerpoint/2010/main" val="29840323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Complex Systems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BACAC0-7E7A-40ED-ACC6-989FFCBFC0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471" y="1140011"/>
            <a:ext cx="9009529" cy="1031051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 to play a game?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the reliability of this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1CA81-DFD7-4260-9ABE-3B4E97D5F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79" y="2349914"/>
            <a:ext cx="8882642" cy="21581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C14786-07CC-4B19-B405-57D59224F65A}"/>
              </a:ext>
            </a:extLst>
          </p:cNvPr>
          <p:cNvSpPr txBox="1"/>
          <p:nvPr/>
        </p:nvSpPr>
        <p:spPr>
          <a:xfrm>
            <a:off x="142631" y="5298141"/>
            <a:ext cx="7397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R3 and R7 are Non-Redundant, all three must run</a:t>
            </a:r>
          </a:p>
        </p:txBody>
      </p:sp>
    </p:spTree>
    <p:extLst>
      <p:ext uri="{BB962C8B-B14F-4D97-AF65-F5344CB8AC3E}">
        <p14:creationId xmlns:p14="http://schemas.microsoft.com/office/powerpoint/2010/main" val="7758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to Availability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498600"/>
            <a:ext cx="8237765" cy="2308324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Availability</a:t>
            </a:r>
          </a:p>
        </p:txBody>
      </p:sp>
    </p:spTree>
    <p:extLst>
      <p:ext uri="{BB962C8B-B14F-4D97-AF65-F5344CB8AC3E}">
        <p14:creationId xmlns:p14="http://schemas.microsoft.com/office/powerpoint/2010/main" val="21146869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Complex Systems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BACAC0-7E7A-40ED-ACC6-989FFCBFC0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471" y="1140011"/>
            <a:ext cx="9009529" cy="523220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System Complexity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F5ECA-C7D1-4FCE-B06A-26287497D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08" y="1581898"/>
            <a:ext cx="8501384" cy="486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834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Complex Systems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BACAC0-7E7A-40ED-ACC6-989FFCBFC0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471" y="1140011"/>
            <a:ext cx="9009529" cy="523220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the System to a Series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5C04C-5DBE-441A-A3E4-2AAC043AC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" y="1784931"/>
            <a:ext cx="9121115" cy="328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805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Complex Systems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BACAC0-7E7A-40ED-ACC6-989FFCBFC0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471" y="1050361"/>
            <a:ext cx="9009529" cy="523220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Simulation of the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0A4F7-3282-4DB8-A6C2-D0213AD2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69" y="1463334"/>
            <a:ext cx="8486803" cy="50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267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4CFA8C-6BCF-43E8-856D-FC4F3B17A4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3FB28A-F244-47EE-8C0C-4DD54FBB6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 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6FAAE-5EC7-43EF-91D5-06C1A45844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282" y="1127788"/>
            <a:ext cx="8780530" cy="3262432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Block Diagrams (RBD) enables the Reliability Engineer to visualize a complex system and all its interrelated components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block represents a component in the system and its relationship to the entire system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Series or Parallel systems If any one component fails, the entire system fails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1866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4CFA8C-6BCF-43E8-856D-FC4F3B17A4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3FB28A-F244-47EE-8C0C-4DD54FBB6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 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6FAAE-5EC7-43EF-91D5-06C1A45844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153" y="1100895"/>
            <a:ext cx="8731623" cy="4632037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redundant parallel system, all components must fail for the entire system to fail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(pump swapping) swapping is required to validate that the redundant (spare) component is fully operational when required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Non-Redundant parallel system, failure of single components may reduce performance or cause the entire system may fail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level of failure highly depends on system design and operating parameters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882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996CA-9139-456A-AB63-351F631FE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729458-E9A7-400B-9BBC-BF1FB86B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Workshop 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89406-1560-478C-87CF-BD239C9FF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2" y="1159391"/>
            <a:ext cx="8922774" cy="2831544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demonstrated the power of Non-Parametric and Parametric Analysis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demonstrated how to use Reliability Block Diagrams to identify you Reliability Initiative starting point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final steps is to execute a structured Root Cause Failure Analysis process to eliminate or mitigate the latent root cause of your unreliability issues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7EB20-302B-484C-9310-82AFDD637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97" y="3870453"/>
            <a:ext cx="2270050" cy="285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3325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996CA-9139-456A-AB63-351F631FE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729458-E9A7-400B-9BBC-BF1FB86B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Workshop 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89406-1560-478C-87CF-BD239C9FF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2" y="1159391"/>
            <a:ext cx="8922774" cy="3200876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take the tools that help you manage your assets reliability and you get rid of the underlying understanding of what reliability really is……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You’re left with just the tools…</a:t>
            </a:r>
          </a:p>
        </p:txBody>
      </p:sp>
    </p:spTree>
    <p:extLst>
      <p:ext uri="{BB962C8B-B14F-4D97-AF65-F5344CB8AC3E}">
        <p14:creationId xmlns:p14="http://schemas.microsoft.com/office/powerpoint/2010/main" val="18930475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23482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996CA-9139-456A-AB63-351F631FE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729458-E9A7-400B-9BBC-BF1FB86B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89406-1560-478C-87CF-BD239C9FF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2" y="1159391"/>
            <a:ext cx="8922774" cy="3674852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Dale Uitto, PMP, CMRP, REC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864 304 3681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dale.uitto@yahoo.com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Vincent Torres, Mechanical Engineer</a:t>
            </a:r>
          </a:p>
          <a:p>
            <a:pPr marL="0" indent="0" algn="ctr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Office: 970.266.9005 </a:t>
            </a:r>
          </a:p>
          <a:p>
            <a:pPr marL="0" indent="0" algn="ctr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vtorres@pioneer-engineering.com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9852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Availability VS. Reliability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8259" y="1050360"/>
            <a:ext cx="8758517" cy="5655394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lang="en-US" sz="2550" dirty="0">
                <a:latin typeface="Arial" panose="020B0604020202020204" pitchFamily="34" charset="0"/>
                <a:cs typeface="Arial" panose="020B0604020202020204" pitchFamily="34" charset="0"/>
              </a:rPr>
              <a:t> tells us how wisely we use our operating window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5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</a:t>
            </a:r>
            <a:r>
              <a:rPr lang="en-US" sz="25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tells us the probability that an asset will provide failure free service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 IS NOT equal to Reliability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OEE is not a measure of Reliability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MTBF is not a measure of Reliability </a:t>
            </a:r>
            <a:r>
              <a:rPr lang="en-US" sz="25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 mission time)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not improve what you can not measure – Deming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your reliability program (RCM) is not data driven you have no program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slogans have no place in a reliability program</a:t>
            </a:r>
          </a:p>
        </p:txBody>
      </p:sp>
    </p:spTree>
    <p:extLst>
      <p:ext uri="{BB962C8B-B14F-4D97-AF65-F5344CB8AC3E}">
        <p14:creationId xmlns:p14="http://schemas.microsoft.com/office/powerpoint/2010/main" val="208022852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18" y="87542"/>
            <a:ext cx="6633882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influence From Suspended or Censored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035" y="1157942"/>
            <a:ext cx="8237765" cy="4524315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Weibull’s Influence From Suspended or Censored Data</a:t>
            </a:r>
          </a:p>
        </p:txBody>
      </p:sp>
    </p:spTree>
    <p:extLst>
      <p:ext uri="{BB962C8B-B14F-4D97-AF65-F5344CB8AC3E}">
        <p14:creationId xmlns:p14="http://schemas.microsoft.com/office/powerpoint/2010/main" val="89918104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C32D75-2A29-4DB3-8C00-C22EB162E5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362A63-EE81-42AF-9E00-E2EC5050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41248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influence From Suspended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A365F-863C-4B02-8668-0CAE49F3F8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7458" y="1200150"/>
            <a:ext cx="8678636" cy="4315027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Suspended data is failure data from a different failure mode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Right Censored data is non-failure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Weibull’s analysis all data must have the same failure mode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Suspended or censored data will influence the Weibull’s plot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get some understanding of the influence look at the Weibull’s graphs below</a:t>
            </a:r>
          </a:p>
        </p:txBody>
      </p:sp>
    </p:spTree>
    <p:extLst>
      <p:ext uri="{BB962C8B-B14F-4D97-AF65-F5344CB8AC3E}">
        <p14:creationId xmlns:p14="http://schemas.microsoft.com/office/powerpoint/2010/main" val="35815002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4FAFBA-0867-4683-9BF1-18B43AD862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A13817-A67F-4B8A-96FB-E8A38DA93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14354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influence From Suspended or Censored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C9BEB-83F1-4E96-924D-020DCC477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645" y="1059558"/>
            <a:ext cx="3250286" cy="53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3793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06929-BC56-41C7-81F0-5D2DE8373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BC4B63-998B-4DF8-A03C-7ABCB387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05389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influence From Suspended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7C995-7C28-45C3-AA84-330BADC71FD0}"/>
              </a:ext>
            </a:extLst>
          </p:cNvPr>
          <p:cNvSpPr/>
          <p:nvPr/>
        </p:nvSpPr>
        <p:spPr>
          <a:xfrm>
            <a:off x="224118" y="1167616"/>
            <a:ext cx="891988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a copy of the code we will be using in 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library(WeibullR)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Seal_Failures&lt;-c(30, 49, 82, 90, 96)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MRRw2p(Seal_Failures)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Bearing_Suspensions&lt;-c(100, 45, 10)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fit&lt;-MRRw2p(Seal_Failures, Bearing_Suspensions, bounds=TRUE, show=TRUE)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obj1&lt;-wblr(Seal_Failures)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obj1&lt;-wblr.fit(obj1, col="red")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obj1&lt;-wblr.conf(obj1, lwd=1)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plot(obj1)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obj2&lt;-wblr.conf(wblr.fit(wblr(Bearing_Failures, Bearing_Suspensions, col="purple"),),lwd=1)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plot.wblr(list(obj1, obj2))</a:t>
            </a:r>
          </a:p>
        </p:txBody>
      </p:sp>
    </p:spTree>
    <p:extLst>
      <p:ext uri="{BB962C8B-B14F-4D97-AF65-F5344CB8AC3E}">
        <p14:creationId xmlns:p14="http://schemas.microsoft.com/office/powerpoint/2010/main" val="290070585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06929-BC56-41C7-81F0-5D2DE8373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BC4B63-998B-4DF8-A03C-7ABCB387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23319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influence From Suspended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F6FBB-ED0E-460B-AF34-A1DD0C80E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804" y="947963"/>
            <a:ext cx="5345296" cy="533285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7BFEF37-480E-4DB2-A927-1752E23F0B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659" y="1602974"/>
            <a:ext cx="2286000" cy="1569660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 Failures only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Slope 2.168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(eta) = 79.79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baseline="5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93.1%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R(28.26) = 90%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Line</a:t>
            </a:r>
            <a:endParaRPr lang="en-US" sz="1600" b="1" baseline="10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376E2EC-4CFA-4EC1-88C9-60CC5520F918}"/>
              </a:ext>
            </a:extLst>
          </p:cNvPr>
          <p:cNvSpPr txBox="1">
            <a:spLocks/>
          </p:cNvSpPr>
          <p:nvPr/>
        </p:nvSpPr>
        <p:spPr bwMode="auto">
          <a:xfrm>
            <a:off x="340659" y="3724329"/>
            <a:ext cx="228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394B5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394B5F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394B5F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394B5F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394B5F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Suspensions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Slope 2.033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(eta) = 94.93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baseline="5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95.31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R(28.26) = 91.84%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1600" b="1" dirty="0">
                <a:solidFill>
                  <a:srgbClr val="99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 Line</a:t>
            </a:r>
            <a:endParaRPr lang="en-US" sz="1600" b="1" baseline="100000" dirty="0">
              <a:solidFill>
                <a:srgbClr val="99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5FEE6D-1811-411E-82B4-2D8517F001BD}"/>
              </a:ext>
            </a:extLst>
          </p:cNvPr>
          <p:cNvCxnSpPr>
            <a:cxnSpLocks/>
          </p:cNvCxnSpPr>
          <p:nvPr/>
        </p:nvCxnSpPr>
        <p:spPr>
          <a:xfrm flipV="1">
            <a:off x="1999129" y="3171654"/>
            <a:ext cx="3980330" cy="1173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3E0033-6981-457F-A068-C2554FE13273}"/>
              </a:ext>
            </a:extLst>
          </p:cNvPr>
          <p:cNvCxnSpPr>
            <a:cxnSpLocks/>
          </p:cNvCxnSpPr>
          <p:nvPr/>
        </p:nvCxnSpPr>
        <p:spPr>
          <a:xfrm>
            <a:off x="2079812" y="2184517"/>
            <a:ext cx="4034117" cy="6206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94246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06929-BC56-41C7-81F0-5D2DE8373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BC4B63-998B-4DF8-A03C-7ABCB387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05389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influence From Suspended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7C995-7C28-45C3-AA84-330BADC71FD0}"/>
              </a:ext>
            </a:extLst>
          </p:cNvPr>
          <p:cNvSpPr/>
          <p:nvPr/>
        </p:nvSpPr>
        <p:spPr>
          <a:xfrm>
            <a:off x="125506" y="1167616"/>
            <a:ext cx="8919882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influence did the suspended data have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slope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(beta) hardly moved (2.168 - 2.033)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Characteristic Life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η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eta) increased from 79.79 to 94.93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Reliability R(28.26) changed from 90% to 91.84%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affective is generally true when adding suspended data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But has the true pump reliability R(t) been skewed?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1783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7769DA-6610-434C-BD74-1E645E80D1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820740-ED58-4705-A41C-9D6F9439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604001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with Multiple Failure Modes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1C7691-8429-43FB-8209-77FA45EF5513}"/>
              </a:ext>
            </a:extLst>
          </p:cNvPr>
          <p:cNvSpPr/>
          <p:nvPr/>
        </p:nvSpPr>
        <p:spPr>
          <a:xfrm>
            <a:off x="161366" y="1272605"/>
            <a:ext cx="88212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lines of code we will input into R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Bearing Failures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library(WeibullR)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Bearing_Failures&lt;-c(10,45,100)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MRRw2p(Bearing_Failures)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fit&lt;-MRRw2p(Bearing_Failures, bounds=TRUE, show=TRUE)</a:t>
            </a:r>
          </a:p>
        </p:txBody>
      </p:sp>
    </p:spTree>
    <p:extLst>
      <p:ext uri="{BB962C8B-B14F-4D97-AF65-F5344CB8AC3E}">
        <p14:creationId xmlns:p14="http://schemas.microsoft.com/office/powerpoint/2010/main" val="284706826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83D3AE-C697-438D-B84B-FB81AFE449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59439-319B-4BFD-A310-748932E2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05389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with Multiple Failure Modes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B53F4-5CEB-4DCB-82AC-8846A862E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040" y="1111044"/>
            <a:ext cx="5094279" cy="50824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1E7A07-E746-43E8-ABAA-E8D956E9BCC3}"/>
              </a:ext>
            </a:extLst>
          </p:cNvPr>
          <p:cNvSpPr/>
          <p:nvPr/>
        </p:nvSpPr>
        <p:spPr>
          <a:xfrm>
            <a:off x="126809" y="1236159"/>
            <a:ext cx="398929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Bearing Failures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slope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(beta) is 0.8281 (Infant Mortality)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Characteristic Life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η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eta) is 61.87</a:t>
            </a:r>
          </a:p>
        </p:txBody>
      </p:sp>
    </p:spTree>
    <p:extLst>
      <p:ext uri="{BB962C8B-B14F-4D97-AF65-F5344CB8AC3E}">
        <p14:creationId xmlns:p14="http://schemas.microsoft.com/office/powerpoint/2010/main" val="7358136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7769DA-6610-434C-BD74-1E645E80D1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820740-ED58-4705-A41C-9D6F9439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442637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with Multiple Failure Modes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1C7691-8429-43FB-8209-77FA45EF5513}"/>
              </a:ext>
            </a:extLst>
          </p:cNvPr>
          <p:cNvSpPr/>
          <p:nvPr/>
        </p:nvSpPr>
        <p:spPr>
          <a:xfrm>
            <a:off x="161366" y="1272605"/>
            <a:ext cx="88212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lines of code we will input into R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All Failure Modes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library(WeibullR)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All_Failures&lt;-c(10,30,45,49,82,90,96,100)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MRRw2p(All_Failures)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fit&lt;-MRRw2p(All_Failures, bounds=TRUE, show=TRUE)</a:t>
            </a:r>
          </a:p>
        </p:txBody>
      </p:sp>
    </p:spTree>
    <p:extLst>
      <p:ext uri="{BB962C8B-B14F-4D97-AF65-F5344CB8AC3E}">
        <p14:creationId xmlns:p14="http://schemas.microsoft.com/office/powerpoint/2010/main" val="282335459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412AD9-1FB1-48D1-AA62-505E983A9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6608BD-BEAA-4A68-A29C-FCAA232C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477192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with Multiple Failure Modes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30B35-3E3F-4151-B632-9BE5E5E13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030526"/>
            <a:ext cx="4953191" cy="49416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041E77-499C-4CBC-BEEC-5354F89C5980}"/>
              </a:ext>
            </a:extLst>
          </p:cNvPr>
          <p:cNvSpPr/>
          <p:nvPr/>
        </p:nvSpPr>
        <p:spPr>
          <a:xfrm>
            <a:off x="126809" y="1236159"/>
            <a:ext cx="3989294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have mixed Bearing Failures (infant mortality) and Seal Failures (early wear out)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was the influence? 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slope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(beta) moved significantly 2.168 to 1.443 (closer to Infant Mortality)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Characteristic Life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eta) increased from 79.79 to 73.08</a:t>
            </a:r>
          </a:p>
        </p:txBody>
      </p:sp>
    </p:spTree>
    <p:extLst>
      <p:ext uri="{BB962C8B-B14F-4D97-AF65-F5344CB8AC3E}">
        <p14:creationId xmlns:p14="http://schemas.microsoft.com/office/powerpoint/2010/main" val="1182895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Relationship between Reliability, MTTR and Safety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8259" y="1050360"/>
            <a:ext cx="8758517" cy="1892826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improvement availability may not result in improved Reliability, R(t), Maintainability, MTTR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 inverse, improving Reliability, R(t) has been proven to improve Safety, and Availability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4CBD9-9944-4031-A58B-646C85F38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82" y="3045583"/>
            <a:ext cx="45148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7437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4E8C40-4568-4461-AE49-A5425CE834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140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653086-DFA2-427F-8106-9DCFDBCB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our Pumps Reliability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C7BE4-DC78-419D-B493-D42A986B3A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8260" y="1048866"/>
            <a:ext cx="8803340" cy="5336846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Bearing Failures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slope β (beta) is 0.8281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Characteristic Life η (eta) is 61.87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R(28.26) = 59.30%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Seal Failures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slope β (beta) is 2.168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Characteristic Life η (eta) is 79.79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R(28.26) = 90%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By combining Bearing and Seal Failures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slope β (beta) is 1.443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Characteristic Life η (eta) is 73.08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R(28.26) = 77.6% (This gives a false sense of reliability)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864D3-3B11-475F-AD21-E07CC9AEF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93" y="1815061"/>
            <a:ext cx="1995956" cy="19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0613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141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18" y="87542"/>
            <a:ext cx="6633882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Bathtub Curve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035" y="987612"/>
            <a:ext cx="8237765" cy="5632311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2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Weibull’s and the Conditional Probability of Failure Curves </a:t>
            </a:r>
          </a:p>
        </p:txBody>
      </p:sp>
    </p:spTree>
    <p:extLst>
      <p:ext uri="{BB962C8B-B14F-4D97-AF65-F5344CB8AC3E}">
        <p14:creationId xmlns:p14="http://schemas.microsoft.com/office/powerpoint/2010/main" val="295496522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142EDD-AACE-4727-B942-6B330F3B3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142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418549-6500-430D-87CE-6A69B6951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478496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Weibull's Hazzard Rate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5444BC-7F02-4B1B-8E14-3F4854F53D7D}"/>
              </a:ext>
            </a:extLst>
          </p:cNvPr>
          <p:cNvSpPr/>
          <p:nvPr/>
        </p:nvSpPr>
        <p:spPr>
          <a:xfrm>
            <a:off x="113553" y="1089817"/>
            <a:ext cx="891689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hazard rate describes how a population is failing at a given time or Instantaneous Failure Rate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Plotting Hazard Rate produces the Conditional Probability of Failure Curves i.e. Bath Tub Curve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hazard rate (h) and beta (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) have a distinct relationship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When β &lt; 1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the hazard rate decreases with time, reflects infant mortality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When β=1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the hazard rate is constant over time.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When β &gt; 1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the hazard rate increases with time, wear out is an increasing 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9E0FF-D98E-422B-B3DB-20F3D6C7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087" y="5499202"/>
            <a:ext cx="2298865" cy="10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030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8BA71E-ED1E-4C46-8265-5FB2B6F25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143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663450-4E06-4FBC-B3E9-2BEFBDB0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496425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Weibull's Hazzard 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55E28-F86B-45AC-B7F0-739B88FE0A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224" y="1203933"/>
            <a:ext cx="8686799" cy="1384995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you plot the Hazard Rate over the populations life it produces the Conditional Probability of Failure Curves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D2735A-7B61-4860-B55E-9B41D15CE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9" y="2588928"/>
            <a:ext cx="5447984" cy="2547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42B794-E8B1-4F34-BDDC-0B81AA38E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153" y="3121574"/>
            <a:ext cx="3510235" cy="17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6031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144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18" y="87542"/>
            <a:ext cx="6633882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Analysis and the P-F Curve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035" y="1157942"/>
            <a:ext cx="8237765" cy="3416320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3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Weibull’s Analysis and the P-F Curve</a:t>
            </a:r>
          </a:p>
        </p:txBody>
      </p:sp>
    </p:spTree>
    <p:extLst>
      <p:ext uri="{BB962C8B-B14F-4D97-AF65-F5344CB8AC3E}">
        <p14:creationId xmlns:p14="http://schemas.microsoft.com/office/powerpoint/2010/main" val="357311554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142EDD-AACE-4727-B942-6B330F3B3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145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418549-6500-430D-87CE-6A69B6951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478496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Analysis and the P-F Curve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5444BC-7F02-4B1B-8E14-3F4854F53D7D}"/>
              </a:ext>
            </a:extLst>
          </p:cNvPr>
          <p:cNvSpPr/>
          <p:nvPr/>
        </p:nvSpPr>
        <p:spPr>
          <a:xfrm>
            <a:off x="113553" y="1089817"/>
            <a:ext cx="891689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When a component has multiple failure modes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Failures from the secondary failure mode may never occur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Unless the first failure mode is eliminated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or the component is purposely Ran to Failure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Therefore outside of research the P-F curve should be considered theoretical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6923B-2EE5-489D-BD4B-0F33517A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298" y="3940105"/>
            <a:ext cx="6304488" cy="247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1174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146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035" y="1157942"/>
            <a:ext cx="8237765" cy="4524315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4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Calculating Mean, Median, Std Dev in 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05BBBB-F79E-4612-94C5-2A04863C8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604001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Functions in R</a:t>
            </a:r>
          </a:p>
        </p:txBody>
      </p:sp>
    </p:spTree>
    <p:extLst>
      <p:ext uri="{BB962C8B-B14F-4D97-AF65-F5344CB8AC3E}">
        <p14:creationId xmlns:p14="http://schemas.microsoft.com/office/powerpoint/2010/main" val="226980117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2A7AE4-4194-4281-BAF6-4DA6C89E3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147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37E525-38BB-4588-B6B8-3F74DE87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Functions in 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4FB5D-DC0E-4F71-963A-D33D810E8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7458" y="1140011"/>
            <a:ext cx="8777248" cy="446276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Seal_Failures&lt;-c(30, 49, 82, 90, 96)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mean(Seal_Failures)</a:t>
            </a:r>
          </a:p>
          <a:p>
            <a:pPr marL="40005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[1] 69.4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var(Seal_Failures)</a:t>
            </a:r>
          </a:p>
          <a:p>
            <a:pPr marL="40005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[1] 814.8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summary(Seal_Failures)</a:t>
            </a:r>
          </a:p>
          <a:p>
            <a:pPr marL="40005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Min. 1st Qu.  Median    Mean 3rd Qu.    Max. </a:t>
            </a:r>
          </a:p>
          <a:p>
            <a:pPr marL="40005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30.0   49.0    82.0         69.4    90.0        96.0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sd(Seal_Failures, na.rm = FALSE)</a:t>
            </a:r>
          </a:p>
          <a:p>
            <a:pPr marL="40005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[1] 28.5447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Plot Histogram</a:t>
            </a:r>
          </a:p>
          <a:p>
            <a:pPr marL="40005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hist(Seal_Failures)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BBD3E-8C6B-4E0C-A1E5-81A0FF92C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150" y="3451412"/>
            <a:ext cx="2667578" cy="266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947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148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" y="1157942"/>
            <a:ext cx="8857129" cy="3416320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5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Likelihood Estimation (MLE)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05BBBB-F79E-4612-94C5-2A04863C8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604001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Maximum Likelihood Estimation (MLE) in R</a:t>
            </a:r>
          </a:p>
        </p:txBody>
      </p:sp>
    </p:spTree>
    <p:extLst>
      <p:ext uri="{BB962C8B-B14F-4D97-AF65-F5344CB8AC3E}">
        <p14:creationId xmlns:p14="http://schemas.microsoft.com/office/powerpoint/2010/main" val="33775617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381926-9F0E-4AFE-A893-A85731DB8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149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F358A0-5F14-4CC6-B5A5-62AD9BC92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 (MLE) in 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24CD4-54FC-4A9D-A7F3-EB3EFF544F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12" y="1104153"/>
            <a:ext cx="8973670" cy="5247590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Parameter estimation using Maximum Likelihood Estimation (MLE) in 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library(survival)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 &lt;- data.frame(ob=c(30, 49, 82, 90, 96), state=1)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 &lt;- Surv(d$ob,d$state)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sr &lt;- survreg(s~1,dist="weibull")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print(paste("beta =",1/sr$scale))</a:t>
            </a: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[1] "beta = 3.20182232000233"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print(paste("eta =",exp(sr$coefficients[1])))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[1] "eta = 77.8615291227799"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The MLE method has its drawbacks, it is biased when only a small number of observations are used, population of 5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bias reduction method exists (MLE-RBA) but it does not completely remove the bias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MLE 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3.2018, MRR = 2.168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MLE 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77.86, MRR 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= 79.79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255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Inherent Availability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498600"/>
            <a:ext cx="8237765" cy="2308324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Inherent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</a:p>
        </p:txBody>
      </p:sp>
    </p:spTree>
    <p:extLst>
      <p:ext uri="{BB962C8B-B14F-4D97-AF65-F5344CB8AC3E}">
        <p14:creationId xmlns:p14="http://schemas.microsoft.com/office/powerpoint/2010/main" val="54578926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150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" y="1157942"/>
            <a:ext cx="8857129" cy="3416320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6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Installing R and </a:t>
            </a:r>
            <a:r>
              <a:rPr lang="en-US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WeibullR</a:t>
            </a:r>
            <a:endParaRPr lang="en-US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05BBBB-F79E-4612-94C5-2A04863C8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604001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Installing R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WeibullR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8338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381926-9F0E-4AFE-A893-A85731DB8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151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F358A0-5F14-4CC6-B5A5-62AD9BC92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24CD4-54FC-4A9D-A7F3-EB3EFF544F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12" y="1086223"/>
            <a:ext cx="8973670" cy="3123932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Installing R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 is downloaded via the official R-Project web page,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https://www.r-project.org/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Select a download mirror (site) and follow the installation instructions for your operating system</a:t>
            </a:r>
          </a:p>
          <a:p>
            <a:pPr marL="230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Right click on Icon, Properties, Shortcut, Advanced, check “Run as Administrator”</a:t>
            </a:r>
          </a:p>
          <a:p>
            <a:pPr marL="230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947CB-7E17-4B94-8A63-4566C6C5C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003" y="2857814"/>
            <a:ext cx="4206605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8424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381926-9F0E-4AFE-A893-A85731DB8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152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F358A0-5F14-4CC6-B5A5-62AD9BC92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</a:t>
            </a:r>
            <a:r>
              <a:rPr lang="en-US" dirty="0" err="1"/>
              <a:t>WeibullR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24CD4-54FC-4A9D-A7F3-EB3EFF544F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12" y="1104153"/>
            <a:ext cx="8973670" cy="2769989"/>
          </a:xfrm>
        </p:spPr>
        <p:txBody>
          <a:bodyPr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Installing the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WeibullR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Package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(one time installation)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Open R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of “Packages”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“Install Package(s)”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Select a download mirror (just like it did on your R download)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Scroll way down the alphabetic list to select and click on “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WeibullR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742950" lvl="2" indent="-34290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Success is noted by the following message: package ‘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WeibullR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’ successfully unpacked and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MD5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sums checked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1656B-0519-4C4E-BC4B-3F7F484FC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98" y="4030332"/>
            <a:ext cx="6645216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3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2ADD57-B562-4F43-BCCE-C0C39B1001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F48BD0-72AB-4479-AAFE-B6CF6A6A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Inherent Availability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1D557-0145-4271-840A-7BF5A45F66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478" y="1218384"/>
            <a:ext cx="8760542" cy="2400657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Inherent Availability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 Designed)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capability of an asset to perform its intended function satisfactory, as designed, when needed, in a stated environment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 is not rate or mission time dependent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either available or not  </a:t>
            </a:r>
          </a:p>
        </p:txBody>
      </p:sp>
    </p:spTree>
    <p:extLst>
      <p:ext uri="{BB962C8B-B14F-4D97-AF65-F5344CB8AC3E}">
        <p14:creationId xmlns:p14="http://schemas.microsoft.com/office/powerpoint/2010/main" val="3256507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2ADD57-B562-4F43-BCCE-C0C39B1001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F48BD0-72AB-4479-AAFE-B6CF6A6A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Inherent Availability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1D557-0145-4271-840A-7BF5A45F66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478" y="1218384"/>
            <a:ext cx="8760542" cy="3170099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lang="en-US" sz="24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         MTBF        =              Uptime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MTBF + MTTR      Uptime + Downtime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lang="en-US" sz="24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      MTBF          =     100     = 95%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MTBF + MTTR      100 + 5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 is Non-Parametric therefore cannot predict future performance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9AAD142-05C2-4748-84F0-7E0F86F4E8D9}"/>
              </a:ext>
            </a:extLst>
          </p:cNvPr>
          <p:cNvCxnSpPr>
            <a:cxnSpLocks/>
          </p:cNvCxnSpPr>
          <p:nvPr/>
        </p:nvCxnSpPr>
        <p:spPr>
          <a:xfrm>
            <a:off x="2375647" y="2725270"/>
            <a:ext cx="20887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4A8D6-B2F5-487C-B319-BD0BBBD6F2FE}"/>
              </a:ext>
            </a:extLst>
          </p:cNvPr>
          <p:cNvCxnSpPr>
            <a:cxnSpLocks/>
          </p:cNvCxnSpPr>
          <p:nvPr/>
        </p:nvCxnSpPr>
        <p:spPr>
          <a:xfrm>
            <a:off x="4840941" y="2725270"/>
            <a:ext cx="11205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043E17-26B9-4017-A3B7-5444C14C89FD}"/>
              </a:ext>
            </a:extLst>
          </p:cNvPr>
          <p:cNvCxnSpPr/>
          <p:nvPr/>
        </p:nvCxnSpPr>
        <p:spPr>
          <a:xfrm>
            <a:off x="2689412" y="1595718"/>
            <a:ext cx="17750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99EB41-5C7E-4044-B0A0-2621B065E2EF}"/>
              </a:ext>
            </a:extLst>
          </p:cNvPr>
          <p:cNvCxnSpPr>
            <a:cxnSpLocks/>
          </p:cNvCxnSpPr>
          <p:nvPr/>
        </p:nvCxnSpPr>
        <p:spPr>
          <a:xfrm>
            <a:off x="5127811" y="1604683"/>
            <a:ext cx="26983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81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Operational Availability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498600"/>
            <a:ext cx="8237765" cy="2308324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Availability</a:t>
            </a:r>
          </a:p>
        </p:txBody>
      </p:sp>
    </p:spTree>
    <p:extLst>
      <p:ext uri="{BB962C8B-B14F-4D97-AF65-F5344CB8AC3E}">
        <p14:creationId xmlns:p14="http://schemas.microsoft.com/office/powerpoint/2010/main" val="2927321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0940F6-6C51-42CF-A8B2-EA9DB4952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238818-42F8-42E0-9FDD-2FF4857DF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Operational Availability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B3D13-E48C-4582-BC48-9B6CA0ABB6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478" y="1200150"/>
            <a:ext cx="8701548" cy="4970591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Availability (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Operated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the capability of an asset to perform its intended function satisfactory, as operated, when needed, in a stated environment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=       MTBM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(MTBM + MDT)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Time Between Maintenance (MTBM) includes all scheduled maintenance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Down Time (MDT) includes all time scheduled and non-scheduled downtime, regards of why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Availability is lower than Inherent Availability because of operational abuses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0121D4-7C15-4FE4-BBA4-6FE5DBF9F403}"/>
              </a:ext>
            </a:extLst>
          </p:cNvPr>
          <p:cNvCxnSpPr>
            <a:cxnSpLocks/>
          </p:cNvCxnSpPr>
          <p:nvPr/>
        </p:nvCxnSpPr>
        <p:spPr>
          <a:xfrm>
            <a:off x="4159623" y="3007658"/>
            <a:ext cx="21963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891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4024" y="2423429"/>
            <a:ext cx="6947647" cy="954107"/>
          </a:xfr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Modeling System Reliability </a:t>
            </a:r>
            <a:br>
              <a:rPr lang="en-US" dirty="0"/>
            </a:br>
            <a:r>
              <a:rPr lang="en-US" dirty="0"/>
              <a:t>Through Reliability Block Diagrams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89734" y="6261016"/>
            <a:ext cx="1324797" cy="365125"/>
          </a:xfrm>
        </p:spPr>
        <p:txBody>
          <a:bodyPr/>
          <a:lstStyle/>
          <a:p>
            <a:pPr algn="l">
              <a:defRPr/>
            </a:pPr>
            <a:fld id="{E8F1BE40-D4F5-4F35-8353-F635ECDCBCEC}" type="slidenum">
              <a:rPr lang="en-US" smtClean="0"/>
              <a:pPr algn="l"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64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0940F6-6C51-42CF-A8B2-EA9DB4952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238818-42F8-42E0-9FDD-2FF4857DF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Availability Example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B3D13-E48C-4582-BC48-9B6CA0ABB6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478" y="1056714"/>
            <a:ext cx="8701548" cy="5139869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facility had 72% Operational Availability (28% downtime)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facility improved its reliability (by 23%), Operational Availability remained unchanged why?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Availability should have increased to 95%, as downtime was reduced to 5%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was no increase in sales or added manpower to take advantage of the added availability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legacy of poor reliability gave the facility flexibility (Operational Abuse)</a:t>
            </a:r>
          </a:p>
        </p:txBody>
      </p:sp>
    </p:spTree>
    <p:extLst>
      <p:ext uri="{BB962C8B-B14F-4D97-AF65-F5344CB8AC3E}">
        <p14:creationId xmlns:p14="http://schemas.microsoft.com/office/powerpoint/2010/main" val="865048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to Reliability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498600"/>
            <a:ext cx="8237765" cy="2308324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Reliability</a:t>
            </a:r>
          </a:p>
        </p:txBody>
      </p:sp>
    </p:spTree>
    <p:extLst>
      <p:ext uri="{BB962C8B-B14F-4D97-AF65-F5344CB8AC3E}">
        <p14:creationId xmlns:p14="http://schemas.microsoft.com/office/powerpoint/2010/main" val="822447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D1875F-C2BE-407C-A2D9-5C1309B28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CB9ADB-5660-4D38-A439-CE41B9616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to Reliability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8E9AF-4982-4E07-AA09-5D571EB888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2" y="1262632"/>
            <a:ext cx="8790038" cy="3770263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Reliability, R(t) is the probability that an asset or component will perform its intended function for a specific period of time (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under stated conditions (performance)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accuracy of the failure prediction (probability) is dependent on the process used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Non-Parametric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</a:p>
        </p:txBody>
      </p:sp>
    </p:spTree>
    <p:extLst>
      <p:ext uri="{BB962C8B-B14F-4D97-AF65-F5344CB8AC3E}">
        <p14:creationId xmlns:p14="http://schemas.microsoft.com/office/powerpoint/2010/main" val="2714866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D1875F-C2BE-407C-A2D9-5C1309B28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CB9ADB-5660-4D38-A439-CE41B9616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to Reliability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8E9AF-4982-4E07-AA09-5D571EB888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2" y="1218388"/>
            <a:ext cx="8790038" cy="4939814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Reliability, R(t) can be determined by using one of two methods:</a:t>
            </a:r>
          </a:p>
          <a:p>
            <a:pPr marL="514350" lvl="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Non-Parametric Analysis,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Time Between Failure (MTBF)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Lusser’s Equation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Treats the entire operating asset as the system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failure inter-arrival times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MTBF is not a failure probability distribution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different failures can have identical MTBF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best MTBF is a reliability average 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best with random System Failures</a:t>
            </a:r>
          </a:p>
        </p:txBody>
      </p:sp>
    </p:spTree>
    <p:extLst>
      <p:ext uri="{BB962C8B-B14F-4D97-AF65-F5344CB8AC3E}">
        <p14:creationId xmlns:p14="http://schemas.microsoft.com/office/powerpoint/2010/main" val="1991507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A8C0B1-08BF-464B-8C11-2D883D16EF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133708-C7B1-477A-9A2E-9228229D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to Reliability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639EE-22FD-40ED-9991-E7FDFCAFB8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941" y="1274481"/>
            <a:ext cx="8722659" cy="2908489"/>
          </a:xfrm>
        </p:spPr>
        <p:txBody>
          <a:bodyPr>
            <a:spAutoFit/>
          </a:bodyPr>
          <a:lstStyle/>
          <a:p>
            <a:pPr marL="457200" lvl="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Analysis,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Weibull’s Analysis</a:t>
            </a:r>
          </a:p>
          <a:p>
            <a:pPr marL="860425" lvl="1" indent="-4032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the tracking of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failure modes</a:t>
            </a:r>
          </a:p>
          <a:p>
            <a:pPr marL="860425" lvl="1" indent="-4032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failure mode has a unique failure distribution</a:t>
            </a:r>
          </a:p>
          <a:p>
            <a:pPr marL="860425" lvl="1" indent="-4032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Acquiring the necessary failure data can be culturally challenging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684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to Non-Parametric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283446"/>
            <a:ext cx="8237765" cy="3416320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Non-Parametric Analysis</a:t>
            </a:r>
          </a:p>
        </p:txBody>
      </p:sp>
    </p:spTree>
    <p:extLst>
      <p:ext uri="{BB962C8B-B14F-4D97-AF65-F5344CB8AC3E}">
        <p14:creationId xmlns:p14="http://schemas.microsoft.com/office/powerpoint/2010/main" val="3703687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E9215F-90C0-41EE-8303-DD97B2FFDA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F982CC-D1AB-4B9F-B095-5989D81CB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to Non-Parametric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22DA6-2709-45CF-AC81-5D1597C9D1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118" y="1193800"/>
            <a:ext cx="8821270" cy="4355038"/>
          </a:xfrm>
        </p:spPr>
        <p:txBody>
          <a:bodyPr wrap="square">
            <a:spAutoFit/>
          </a:bodyPr>
          <a:lstStyle/>
          <a:p>
            <a:pPr marL="51435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Mean Time Between Failures (MTBF) as Interarrival Times</a:t>
            </a:r>
          </a:p>
          <a:p>
            <a:pPr marL="457200" lvl="1" indent="-4032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MTBF can be measured over an entire asset or a single failure mode</a:t>
            </a:r>
          </a:p>
          <a:p>
            <a:pPr marL="457200" lvl="1" indent="-4032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MTBF will not accurately predict future failures</a:t>
            </a:r>
          </a:p>
          <a:p>
            <a:pPr marL="857250" lvl="2" indent="-4032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best MTBF is a reliability average</a:t>
            </a:r>
          </a:p>
          <a:p>
            <a:pPr marL="857250" lvl="2" indent="-4032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very different failures can have identical Mean Time Between Failures</a:t>
            </a:r>
          </a:p>
          <a:p>
            <a:pPr marL="457200" lvl="1" indent="-4032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Non-Parametric Analysis is a good starting point</a:t>
            </a:r>
          </a:p>
        </p:txBody>
      </p:sp>
    </p:spTree>
    <p:extLst>
      <p:ext uri="{BB962C8B-B14F-4D97-AF65-F5344CB8AC3E}">
        <p14:creationId xmlns:p14="http://schemas.microsoft.com/office/powerpoint/2010/main" val="645968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DB9E3E-A714-4CA3-88A9-3BE50FF7A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64179-AE0E-4C30-ABB1-527E665F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to Non-Parametric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F49ED-D914-43E8-9C41-51E315DCB7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1" y="1087676"/>
            <a:ext cx="8775289" cy="2400657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most Reliability Engineers, Mean Time Between Failures (MTBF) is their go-to metric, but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not useful in predicting future performance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six Conditional Probability of Failure profiles, random failures are dominate</a:t>
            </a:r>
          </a:p>
        </p:txBody>
      </p:sp>
      <p:pic>
        <p:nvPicPr>
          <p:cNvPr id="1025" name="Picture 12">
            <a:extLst>
              <a:ext uri="{FF2B5EF4-FFF2-40B4-BE49-F238E27FC236}">
                <a16:creationId xmlns:a16="http://schemas.microsoft.com/office/drawing/2014/main" id="{55129560-BAC7-4AF5-AFC0-8C73CA01D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26" y="4204447"/>
            <a:ext cx="4455590" cy="216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547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Non-Parametric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76" y="1498600"/>
            <a:ext cx="8928848" cy="2308324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Time to Repair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MTTR</a:t>
            </a:r>
          </a:p>
        </p:txBody>
      </p:sp>
    </p:spTree>
    <p:extLst>
      <p:ext uri="{BB962C8B-B14F-4D97-AF65-F5344CB8AC3E}">
        <p14:creationId xmlns:p14="http://schemas.microsoft.com/office/powerpoint/2010/main" val="2323492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DB9E3E-A714-4CA3-88A9-3BE50FF7A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64179-AE0E-4C30-ABB1-527E665F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Mean Time To Repair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F49ED-D914-43E8-9C41-51E315DCB7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1" y="1159396"/>
            <a:ext cx="8775289" cy="3508653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Time To Repair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average time needed to restore a failed asset to its full operational condition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Time To Repair is a measure of maintenance effectiveness and asset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maintainability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MTTR supports availability, not reliability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MTTR = Total Repair Time = 34 Hours = 6.8 Hours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# of Failures	          5 Failures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B1F954-249B-441B-B765-2104FBB47C5E}"/>
              </a:ext>
            </a:extLst>
          </p:cNvPr>
          <p:cNvCxnSpPr/>
          <p:nvPr/>
        </p:nvCxnSpPr>
        <p:spPr>
          <a:xfrm>
            <a:off x="1781997" y="4186518"/>
            <a:ext cx="27900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F57C99-568E-4F88-BF65-82D118AFFB38}"/>
              </a:ext>
            </a:extLst>
          </p:cNvPr>
          <p:cNvCxnSpPr>
            <a:cxnSpLocks/>
          </p:cNvCxnSpPr>
          <p:nvPr/>
        </p:nvCxnSpPr>
        <p:spPr>
          <a:xfrm>
            <a:off x="4847926" y="4168590"/>
            <a:ext cx="1588733" cy="89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6A993-BD12-46AD-8218-2F55DC0FF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822" y="4668049"/>
            <a:ext cx="3758143" cy="169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7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7541" y="1289497"/>
            <a:ext cx="5702980" cy="400110"/>
          </a:xfrm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Dale Uitto, CMRP, REC, PMP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F1BE40-D4F5-4F35-8353-F635ECDCBCE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03411" y="1805240"/>
            <a:ext cx="8611239" cy="4324261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Dale is a Maintenance and Reliability Executive with 20+ years of experience developing, directing, executing and sustaining World Class Maintenance and Reliability Systems in compliance with ISO 55000 and ISO 44000 standards.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worked and consulted in heavy and light industries including oil and gas, chemicals, pharmaceuticals, medical devices, foods, beverages, electromechanical devices, injection molding, packaging, and automation.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led and managed teams of solutions-oriented professionals focused on world-class processes.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a strategic and tactical hands-on executive with a deep understanding of the role maintenance and reliability excellence plays in world-class manufacturing and how to cross-functionally execute best in class processes.</a:t>
            </a:r>
          </a:p>
        </p:txBody>
      </p:sp>
    </p:spTree>
    <p:extLst>
      <p:ext uri="{BB962C8B-B14F-4D97-AF65-F5344CB8AC3E}">
        <p14:creationId xmlns:p14="http://schemas.microsoft.com/office/powerpoint/2010/main" val="3542013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DB9E3E-A714-4CA3-88A9-3BE50FF7A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64179-AE0E-4C30-ABB1-527E665F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Repair 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F49ED-D914-43E8-9C41-51E315DCB7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1" y="1159396"/>
            <a:ext cx="8775289" cy="3970318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Rate μ (MU)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number of asset repairs per period of time 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Rate is relatively constant over the useful life of an asset (its an average over time)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rate is the inverse of Mean Time To Repair (MTTR)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Rate μ =  1   =    1  = 0.147 Repairs per hour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MTTR   6.8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17C1A8-A4A8-4775-9010-83C9500FE881}"/>
              </a:ext>
            </a:extLst>
          </p:cNvPr>
          <p:cNvCxnSpPr>
            <a:cxnSpLocks/>
          </p:cNvCxnSpPr>
          <p:nvPr/>
        </p:nvCxnSpPr>
        <p:spPr>
          <a:xfrm>
            <a:off x="2746188" y="4607858"/>
            <a:ext cx="9114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0B58CB-3D54-4F12-92F9-E1FAA5580CCE}"/>
              </a:ext>
            </a:extLst>
          </p:cNvPr>
          <p:cNvCxnSpPr>
            <a:cxnSpLocks/>
          </p:cNvCxnSpPr>
          <p:nvPr/>
        </p:nvCxnSpPr>
        <p:spPr>
          <a:xfrm>
            <a:off x="3886724" y="4607858"/>
            <a:ext cx="6852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15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Non-Parametric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498600"/>
            <a:ext cx="8237765" cy="3416320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Time Between Failures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MTBF</a:t>
            </a:r>
          </a:p>
        </p:txBody>
      </p:sp>
    </p:spTree>
    <p:extLst>
      <p:ext uri="{BB962C8B-B14F-4D97-AF65-F5344CB8AC3E}">
        <p14:creationId xmlns:p14="http://schemas.microsoft.com/office/powerpoint/2010/main" val="917102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DB9E3E-A714-4CA3-88A9-3BE50FF7A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64179-AE0E-4C30-ABB1-527E665F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Mean Time Between Failures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F49ED-D914-43E8-9C41-51E315DCB7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1" y="1159396"/>
            <a:ext cx="8775289" cy="3924151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Time Between Failures (MTBF)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basic measurement of asset availability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Time Between Failure is relatively constant over time of an asset with random failures (average over time)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MTBF is a not a failure distribution or a measure of reliability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MTBF = Mission Time = 347  = 69.4 Weeks (16 Months)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# of Failures        5   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EC4DE4-50A1-441D-ADAF-5A76630D6340}"/>
              </a:ext>
            </a:extLst>
          </p:cNvPr>
          <p:cNvCxnSpPr>
            <a:cxnSpLocks/>
          </p:cNvCxnSpPr>
          <p:nvPr/>
        </p:nvCxnSpPr>
        <p:spPr>
          <a:xfrm>
            <a:off x="1529974" y="4589927"/>
            <a:ext cx="19901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FD44F8-823E-4B6F-BC36-E2A1C59174D4}"/>
              </a:ext>
            </a:extLst>
          </p:cNvPr>
          <p:cNvCxnSpPr>
            <a:cxnSpLocks/>
          </p:cNvCxnSpPr>
          <p:nvPr/>
        </p:nvCxnSpPr>
        <p:spPr>
          <a:xfrm>
            <a:off x="4019368" y="4589927"/>
            <a:ext cx="5452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7F1F10A-6289-4DD7-B45A-240013A5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483" y="4701850"/>
            <a:ext cx="2752481" cy="15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1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DB9E3E-A714-4CA3-88A9-3BE50FF7A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64179-AE0E-4C30-ABB1-527E665F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Failure 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F49ED-D914-43E8-9C41-51E315DCB7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1" y="1159396"/>
            <a:ext cx="8775289" cy="3539430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Rate λ (Lambda)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number of failures of for a given period of time (Mission Time)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Failure Rate is relativity constant over time of an asset with random failures (average over time)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Rate is not a failure distribution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Rate λ =    1     =    1    = 0.014 per week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MTBF    69.4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6EAC86-8A5F-4DE3-B308-66F81F40714A}"/>
              </a:ext>
            </a:extLst>
          </p:cNvPr>
          <p:cNvCxnSpPr/>
          <p:nvPr/>
        </p:nvCxnSpPr>
        <p:spPr>
          <a:xfrm>
            <a:off x="3030071" y="4186520"/>
            <a:ext cx="7888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CE3975-A94D-49ED-8313-FE7B48A335F1}"/>
              </a:ext>
            </a:extLst>
          </p:cNvPr>
          <p:cNvCxnSpPr/>
          <p:nvPr/>
        </p:nvCxnSpPr>
        <p:spPr>
          <a:xfrm>
            <a:off x="4276165" y="4195482"/>
            <a:ext cx="7888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949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996CA-9139-456A-AB63-351F631FE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729458-E9A7-400B-9BBC-BF1FB86B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604001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Making Failure Rate Real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89406-1560-478C-87CF-BD239C9FF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329" y="1044003"/>
            <a:ext cx="8794377" cy="2908489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 to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https://repairpal.com/reliability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Repairpal.com publishes the frequency of major repairs for all vehicles. Here's what they found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average car has a Failure Rate of .44 failures per year, reliability = 64.9% (year)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best car has a Failure Rate of .33 failures per year, reliability = 72% (year)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6F9608-E02F-4FF5-A355-828F86615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" t="2988" b="5622"/>
          <a:stretch/>
        </p:blipFill>
        <p:spPr>
          <a:xfrm>
            <a:off x="206186" y="3899219"/>
            <a:ext cx="5226422" cy="1692617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8319B81-915F-4874-86AD-D9F3059F5EAE}"/>
              </a:ext>
            </a:extLst>
          </p:cNvPr>
          <p:cNvSpPr txBox="1">
            <a:spLocks/>
          </p:cNvSpPr>
          <p:nvPr/>
        </p:nvSpPr>
        <p:spPr bwMode="auto">
          <a:xfrm>
            <a:off x="206186" y="5529081"/>
            <a:ext cx="879437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394B5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394B5F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394B5F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394B5F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394B5F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all about the Mission Time and Truth in Advertising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J.D. Powers says…….. Blah Blah (mission time of 90 days)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1BD63-E57F-4322-9AFB-9A5E888A3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288" y="3821643"/>
            <a:ext cx="2488500" cy="15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64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DB9E3E-A714-4CA3-88A9-3BE50FF7A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64179-AE0E-4C30-ABB1-527E665FB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604001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Lusser’s Equation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F49ED-D914-43E8-9C41-51E315DCB7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981" y="1159396"/>
            <a:ext cx="8775289" cy="4708981"/>
          </a:xfrm>
          <a:noFill/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Lusser’s Equation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describes 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random failures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using MTBF data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R(t) = e</a:t>
            </a:r>
            <a:r>
              <a:rPr lang="en-US" sz="2600" b="1" baseline="50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-(</a:t>
            </a:r>
            <a:r>
              <a:rPr lang="el-GR" sz="2600" b="1" baseline="50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λ</a:t>
            </a:r>
            <a:r>
              <a:rPr lang="en-US" sz="2600" b="1" baseline="50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*t) 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 e</a:t>
            </a:r>
            <a:r>
              <a:rPr lang="en-US" sz="2600" b="1" baseline="50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-(t/Q) 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 e</a:t>
            </a:r>
            <a:r>
              <a:rPr lang="en-US" sz="2600" b="1" baseline="50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-(N)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Where: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Mission Time (52 weeks)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λ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= Failure Rate (0.014 failures per week)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= 1/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or Mean Time Between Failures (69.4)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Number of failures during the mission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R(52) = e</a:t>
            </a:r>
            <a:r>
              <a:rPr lang="en-US" sz="2800" b="1" baseline="50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(-0.014*52)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 .473 or 47.3%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800" b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R(28.26) = e</a:t>
            </a:r>
            <a:r>
              <a:rPr lang="en-US" sz="2800" b="1" baseline="50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(-0.014*28.26)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 .665 or 66.5%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B7F1B6-BAAA-4B45-8694-CA8DB7629971}"/>
              </a:ext>
            </a:extLst>
          </p:cNvPr>
          <p:cNvSpPr/>
          <p:nvPr/>
        </p:nvSpPr>
        <p:spPr>
          <a:xfrm>
            <a:off x="1434353" y="5253317"/>
            <a:ext cx="6284259" cy="66674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1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996CA-9139-456A-AB63-351F631FE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729458-E9A7-400B-9BBC-BF1FB86B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604001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Making Lusser’s Equation Real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89406-1560-478C-87CF-BD239C9FF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329" y="1070898"/>
            <a:ext cx="8794377" cy="2092881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most Reliability Engineers not measure or report reliability?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is ecstatic to have a MTBF of 16 months, but MTBF does not represent failure free for 16 months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they accept R(52) = 47.3%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AAFFA-E525-4298-A9D1-69C712AF1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777" y="3163779"/>
            <a:ext cx="2538708" cy="3436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209C99-7BBC-43E2-86A8-BA1E9D4F5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77" y="3163779"/>
            <a:ext cx="4062858" cy="30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1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996CA-9139-456A-AB63-351F631FE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729458-E9A7-400B-9BBC-BF1FB86B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435" y="87542"/>
            <a:ext cx="6606989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Non-Parametric Analysis 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89406-1560-478C-87CF-BD239C9FF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329" y="1070898"/>
            <a:ext cx="8794377" cy="4278094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always includes a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time R(t)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in doubt about the failure modes, start with Mean Time Between Failures and Lusser’s Equation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can represent a complex system comprising multiple failure modes and random failures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Lusser’s Equation to determine the Line Level Reliability </a:t>
            </a:r>
          </a:p>
          <a:p>
            <a:pPr marL="5715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rarely have to explain MTBF when talking with non-technical people</a:t>
            </a:r>
          </a:p>
        </p:txBody>
      </p:sp>
    </p:spTree>
    <p:extLst>
      <p:ext uri="{BB962C8B-B14F-4D97-AF65-F5344CB8AC3E}">
        <p14:creationId xmlns:p14="http://schemas.microsoft.com/office/powerpoint/2010/main" val="1941031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154" y="1498600"/>
            <a:ext cx="8767482" cy="3416320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199502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EF1A3F-7DAD-4BB5-9FEA-964FA566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F7A24D-6441-495C-955B-72CA6EB2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Analysis, Weibull’s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4154D-5873-467A-9C8D-6F2FB335A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976" y="1029815"/>
            <a:ext cx="8695765" cy="5521512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Decisions involving asset life-cycle and maintenance can confidently be made from Weibull’s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Weibull's Analysis can estimate when components should be serviced, “Plan for Every Failure”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Preventative Maintenance Frequency (PM, PdM)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Scheduled Replacement Frequency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Scheduled Repair Frequency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Weibull’s Analysis can help diagnose the root cause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Infant Mortality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Failures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 Out</a:t>
            </a:r>
          </a:p>
        </p:txBody>
      </p:sp>
    </p:spTree>
    <p:extLst>
      <p:ext uri="{BB962C8B-B14F-4D97-AF65-F5344CB8AC3E}">
        <p14:creationId xmlns:p14="http://schemas.microsoft.com/office/powerpoint/2010/main" val="346004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7637" y="1303331"/>
            <a:ext cx="5702980" cy="413659"/>
          </a:xfrm>
        </p:spPr>
        <p:txBody>
          <a:bodyPr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Vincent Torres, Mechanical Engineer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F1BE40-D4F5-4F35-8353-F635ECDCBC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2840" y="1841099"/>
            <a:ext cx="8490858" cy="3708708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Vincent Torres works as a mechanical engineer for Pioneer Engineering.  In addition to his duties as a rotating machinery vibration analyst, he develops large scale Reliability Block Diagrams and performs Reliability Centered Maintenance facilitations.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His most recent project was to model a coal-fired power plant in its entirety.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 holds both Bachelors and Masters of Science Degrees in Mechanical Engineering from Colorado State University where his graduate work included advanced training in reliability engineering.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 has experience working within the oil and gas, power generation, pharmaceutical, and food industries.</a:t>
            </a:r>
          </a:p>
        </p:txBody>
      </p:sp>
    </p:spTree>
    <p:extLst>
      <p:ext uri="{BB962C8B-B14F-4D97-AF65-F5344CB8AC3E}">
        <p14:creationId xmlns:p14="http://schemas.microsoft.com/office/powerpoint/2010/main" val="1872359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EF1A3F-7DAD-4BB5-9FEA-964FA566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F7A24D-6441-495C-955B-72CA6EB2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Analysis, Weibull’s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4154D-5873-467A-9C8D-6F2FB335A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119" y="1200150"/>
            <a:ext cx="8722658" cy="3453253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Engineers can look for unusual circumstances that will help uncover the root cause of a failure</a:t>
            </a:r>
          </a:p>
          <a:p>
            <a:pPr lvl="1" indent="-401638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maintenance practices</a:t>
            </a:r>
          </a:p>
          <a:p>
            <a:pPr lvl="1" indent="-401638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operating conditions</a:t>
            </a:r>
          </a:p>
          <a:p>
            <a:pPr lvl="1" indent="-401638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design</a:t>
            </a:r>
          </a:p>
          <a:p>
            <a:pPr lvl="1" indent="-401638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storage practices (FIFO)</a:t>
            </a:r>
          </a:p>
        </p:txBody>
      </p:sp>
    </p:spTree>
    <p:extLst>
      <p:ext uri="{BB962C8B-B14F-4D97-AF65-F5344CB8AC3E}">
        <p14:creationId xmlns:p14="http://schemas.microsoft.com/office/powerpoint/2010/main" val="1129361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AC2310-B97C-4BEB-B5A5-70AFA1C053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A3F05-0517-4E14-BF7F-0091165C7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Analysis, Weibull’s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62208-FBDF-496F-AC47-959159E1A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976" y="1113113"/>
            <a:ext cx="8606118" cy="388414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accuracy of a Weibull’s Analysis depends on the quality of the data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valid Weibull’s Analysis and to interpret the results there are a few requirements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Time-To-Failure (TTF) for the population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data must be from a single failure mode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analyst must know the failure mode root causes and be able to segregate them</a:t>
            </a:r>
          </a:p>
        </p:txBody>
      </p:sp>
    </p:spTree>
    <p:extLst>
      <p:ext uri="{BB962C8B-B14F-4D97-AF65-F5344CB8AC3E}">
        <p14:creationId xmlns:p14="http://schemas.microsoft.com/office/powerpoint/2010/main" val="1596879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EF1A3F-7DAD-4BB5-9FEA-964FA566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F7A24D-6441-495C-955B-72CA6EB2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Analysis, Weibull’s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4154D-5873-467A-9C8D-6F2FB335A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294" y="1200150"/>
            <a:ext cx="8785411" cy="5176802"/>
          </a:xfrm>
        </p:spPr>
        <p:txBody>
          <a:bodyPr wrap="square">
            <a:spAutoFit/>
          </a:bodyPr>
          <a:lstStyle/>
          <a:p>
            <a:pPr marL="5715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Reliability Engineers shy away from Weibull’s Analysis because they believe it is too complex and esoteric, high cost, or do not know how</a:t>
            </a:r>
          </a:p>
          <a:p>
            <a:pPr marL="5715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break that paradigm</a:t>
            </a:r>
          </a:p>
          <a:p>
            <a:pPr marL="51435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true that an understanding of statistics may help with the interpretation</a:t>
            </a:r>
          </a:p>
          <a:p>
            <a:pPr marL="51435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Engineers can still reap the benefits of Weibull’s Analysis without a strong statistical background</a:t>
            </a:r>
          </a:p>
          <a:p>
            <a:pPr marL="51435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demonstrate a very simple process to perform Weibull’s Analysis</a:t>
            </a:r>
          </a:p>
        </p:txBody>
      </p:sp>
    </p:spTree>
    <p:extLst>
      <p:ext uri="{BB962C8B-B14F-4D97-AF65-F5344CB8AC3E}">
        <p14:creationId xmlns:p14="http://schemas.microsoft.com/office/powerpoint/2010/main" val="24116102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EF1A3F-7DAD-4BB5-9FEA-964FA566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F7A24D-6441-495C-955B-72CA6EB2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41248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Analysis, Weibull’s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4154D-5873-467A-9C8D-6F2FB335A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118" y="1110500"/>
            <a:ext cx="8731623" cy="4832092"/>
          </a:xfrm>
        </p:spPr>
        <p:txBody>
          <a:bodyPr wrap="square">
            <a:spAutoFit/>
          </a:bodyPr>
          <a:lstStyle/>
          <a:p>
            <a:pPr marL="5715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understanding the time and rate at which the populations fails so critical to your Reliability Program</a:t>
            </a:r>
          </a:p>
          <a:p>
            <a:pPr marL="344488" indent="-287338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Defines your Risk Based Inspection Interval (RBI)</a:t>
            </a:r>
          </a:p>
          <a:p>
            <a:pPr marL="344488" indent="-287338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Defines failure risk and failure frequency to support your Reliability Centered Maintenance Program (RCM/PMO)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Fault Tree Analysis and other root cause failure techniques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Reliability Growth Testing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Defines your Spare Part and Inventory Analysis</a:t>
            </a:r>
          </a:p>
        </p:txBody>
      </p:sp>
    </p:spTree>
    <p:extLst>
      <p:ext uri="{BB962C8B-B14F-4D97-AF65-F5344CB8AC3E}">
        <p14:creationId xmlns:p14="http://schemas.microsoft.com/office/powerpoint/2010/main" val="4194379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604001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Using 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154" y="1498600"/>
            <a:ext cx="8767482" cy="2308324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Weibull’s Using R</a:t>
            </a:r>
          </a:p>
        </p:txBody>
      </p:sp>
    </p:spTree>
    <p:extLst>
      <p:ext uri="{BB962C8B-B14F-4D97-AF65-F5344CB8AC3E}">
        <p14:creationId xmlns:p14="http://schemas.microsoft.com/office/powerpoint/2010/main" val="2631593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55AEC4-38CE-41AE-A2A1-B869EA7113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B5A608-3511-479A-A94D-81BD68C6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1F9E0-C528-4C66-B171-4354162418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224" y="1140011"/>
            <a:ext cx="8722658" cy="4548938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is open source software; it can be downloaded for free at the Website: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https://www.r-project.org/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this significant: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calculates 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(beta) and 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(eta), no need to estimate them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developed by Bell Labs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is powerful and it is FREE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the backbone of most statistical or reliability software you purchase $$$$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85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A179F9-BC37-4F19-866E-C01420CF15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EC64E-32DB-4F94-B000-C715D911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Using 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6173C-8BAB-418D-BC83-82E4B07085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188" y="1195423"/>
            <a:ext cx="8713694" cy="2908489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accuracy of Weibull’s Analysis depends on the type, quantity, and quality of data being analyzed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categories of data used in a Weibull’s Analysis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Time-To-Failure (TTF)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Suspension Data or Right Censored</a:t>
            </a:r>
          </a:p>
        </p:txBody>
      </p:sp>
    </p:spTree>
    <p:extLst>
      <p:ext uri="{BB962C8B-B14F-4D97-AF65-F5344CB8AC3E}">
        <p14:creationId xmlns:p14="http://schemas.microsoft.com/office/powerpoint/2010/main" val="3512869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8B93D5-140D-4216-83CB-1373A200B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E0D2E8-AA8D-4F4D-AE2E-40F390089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Time-To-Failure (TTF)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900EA-144F-4BB9-BBE9-C586BACAC3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048" y="1200150"/>
            <a:ext cx="8668870" cy="3884140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To Failure (TTF) is how long a component lasts before failing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can be measured in hours, weeks, months, or any other unit that defines the populations life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data must be from a single Failure Mode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failure modes will skew the results or result in a random failure distribution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failures are independent of time</a:t>
            </a:r>
          </a:p>
        </p:txBody>
      </p:sp>
    </p:spTree>
    <p:extLst>
      <p:ext uri="{BB962C8B-B14F-4D97-AF65-F5344CB8AC3E}">
        <p14:creationId xmlns:p14="http://schemas.microsoft.com/office/powerpoint/2010/main" val="805389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1A079-F519-4E8E-AE35-073A4DC5D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053E49-4D45-432A-B19F-164E3B37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Time-To-Failure (TTF)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A356C-8D4B-47E3-AD53-5EE4558851D4}"/>
              </a:ext>
            </a:extLst>
          </p:cNvPr>
          <p:cNvSpPr txBox="1"/>
          <p:nvPr/>
        </p:nvSpPr>
        <p:spPr>
          <a:xfrm>
            <a:off x="206188" y="1188655"/>
            <a:ext cx="881230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our Pump Seal Failure data we will be using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data is from a single failure mode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the exact data we used in Non-Parametric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C75C7-4FAE-4F95-A380-57410C9B9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9" y="3429000"/>
            <a:ext cx="3758143" cy="169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480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06929-BC56-41C7-81F0-5D2DE8373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BC4B63-998B-4DF8-A03C-7ABCB387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Two Parameters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7C995-7C28-45C3-AA84-330BADC71FD0}"/>
              </a:ext>
            </a:extLst>
          </p:cNvPr>
          <p:cNvSpPr/>
          <p:nvPr/>
        </p:nvSpPr>
        <p:spPr>
          <a:xfrm>
            <a:off x="224117" y="1167616"/>
            <a:ext cx="8704729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Two-parameter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Weibull’s Analysis is by far the most widely used for life cycle data analysis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Ever wonder where to get the Weibull’s Analysis, Two Parameters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Excel requires you to estimate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β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Minitab is complicated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1DF5E-A48C-47C1-8EFC-0C57537B8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57" y="4079844"/>
            <a:ext cx="4142007" cy="21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80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Workshop Introduction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4471" y="1159390"/>
            <a:ext cx="8862045" cy="5209118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Block Diagrams are used to identify reliability improvement opportunities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Hands-On the principles of modeling manufacturing systems using Reliability Block Diagrams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Hands-On the supportive techniques for measuring system or component reliability including 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Non-Parametric Failure Analysis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 Mean Time Between Failures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Life Data Analysis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 Weibull’s Analysis</a:t>
            </a:r>
            <a:endParaRPr lang="en-US" sz="27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89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06929-BC56-41C7-81F0-5D2DE8373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BC4B63-998B-4DF8-A03C-7ABCB387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Using 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7C995-7C28-45C3-AA84-330BADC71FD0}"/>
              </a:ext>
            </a:extLst>
          </p:cNvPr>
          <p:cNvSpPr/>
          <p:nvPr/>
        </p:nvSpPr>
        <p:spPr>
          <a:xfrm>
            <a:off x="224118" y="1167616"/>
            <a:ext cx="83520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lines of code we will input into 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library(WeibullR)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Seal_Failures&lt;-c(30, 49, 82, 90, 96)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MRRw2p(Seal_Failures)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4E75F-4A7C-4BCD-80F6-97EBA3186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8" y="3148132"/>
            <a:ext cx="4657748" cy="25422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C07B9A-5F63-4F71-B0AE-A127E926337E}"/>
              </a:ext>
            </a:extLst>
          </p:cNvPr>
          <p:cNvSpPr/>
          <p:nvPr/>
        </p:nvSpPr>
        <p:spPr>
          <a:xfrm>
            <a:off x="5154706" y="3390033"/>
            <a:ext cx="37831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returned the Weibull’s Two Parameters β (beta) and η (eta)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937AAD-DCB7-4BA9-9270-D529E3F35E55}"/>
              </a:ext>
            </a:extLst>
          </p:cNvPr>
          <p:cNvSpPr/>
          <p:nvPr/>
        </p:nvSpPr>
        <p:spPr>
          <a:xfrm>
            <a:off x="305803" y="5093856"/>
            <a:ext cx="2234196" cy="41237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65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411E42-0D40-43A6-A4CE-B3318676853E}"/>
              </a:ext>
            </a:extLst>
          </p:cNvPr>
          <p:cNvSpPr/>
          <p:nvPr/>
        </p:nvSpPr>
        <p:spPr>
          <a:xfrm>
            <a:off x="132736" y="5525570"/>
            <a:ext cx="6680440" cy="73721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B96173-F248-4006-9B3A-49AD194984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97EAE7-9BAC-4CF5-B390-D194A78F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Cumulative (Failure) Distribution Function (CDF)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826AA-76CB-45BA-90CA-C6213A5E0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736" y="1070896"/>
            <a:ext cx="8819536" cy="5139869"/>
          </a:xfr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Weibull’s Cumulative Distribution Function (CDF) the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that a Failure will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 up to time (t)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F(t) = 1 – e</a:t>
            </a:r>
            <a:r>
              <a:rPr lang="en-US" sz="2800" b="1" baseline="6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-(t/</a:t>
            </a:r>
            <a:r>
              <a:rPr lang="el-GR" sz="2800" b="1" baseline="6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800" b="1" baseline="6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2800" b="1" baseline="10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sz="2800" b="1" baseline="10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F(t)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Fraction Failing Up-To-Time t (CDF)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Constant Value (2.718) Basis for Natural Log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Slope or Shape Parameter (2.168)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Failure Time (Mission 28.26 weeks)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(eta) = Characteristic Life (79.79)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F(28.26) = 1-e</a:t>
            </a:r>
            <a:r>
              <a:rPr lang="en-US" sz="2800" b="1" baseline="3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(28.26/79.79)</a:t>
            </a:r>
            <a:r>
              <a:rPr lang="en-US" sz="2800" b="1" baseline="7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2.168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 or 10%</a:t>
            </a:r>
            <a:endParaRPr lang="en-US" sz="2800" b="1" baseline="7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988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B96173-F248-4006-9B3A-49AD194984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97EAE7-9BAC-4CF5-B390-D194A78F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Cumulative (Reliability) Distribution Function (CDF)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826AA-76CB-45BA-90CA-C6213A5E0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736" y="1070896"/>
            <a:ext cx="8819536" cy="5247590"/>
          </a:xfr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complement to the Weibull’s Cumulative Distribution Function (CDF) is Reliability, R(t), the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that a failure will not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 up to time (t)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R(t) = e</a:t>
            </a:r>
            <a:r>
              <a:rPr lang="en-US" sz="2800" b="1" baseline="6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-(t/</a:t>
            </a:r>
            <a:r>
              <a:rPr lang="el-GR" sz="2800" b="1" baseline="6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800" b="1" baseline="6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2800" b="1" baseline="10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b="1" baseline="10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R(t) = 1 – F(t)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R(t)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Fraction Not Failing Up-To-Time t (CDF)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Constant Value (2.718) Basis for Natural Log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Slope or Shape Parameter (2.168)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Failure Time (mission 28.26 weeks)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(eta) = Characteristic Life (79.79)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R(28.26) = 1 - F(28.26) = 0.90 or 90%</a:t>
            </a:r>
            <a:endParaRPr lang="en-US" sz="2800" b="1" baseline="10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1B69C-55EA-4FEA-AFE9-86407692CCE9}"/>
              </a:ext>
            </a:extLst>
          </p:cNvPr>
          <p:cNvSpPr/>
          <p:nvPr/>
        </p:nvSpPr>
        <p:spPr>
          <a:xfrm>
            <a:off x="132736" y="5735367"/>
            <a:ext cx="6198791" cy="57252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1CD5B-4FB9-456E-9AF0-474416660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35" y="4249609"/>
            <a:ext cx="1328065" cy="211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794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06929-BC56-41C7-81F0-5D2DE8373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BC4B63-998B-4DF8-A03C-7ABCB387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361954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Plot Using 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7C995-7C28-45C3-AA84-330BADC71FD0}"/>
              </a:ext>
            </a:extLst>
          </p:cNvPr>
          <p:cNvSpPr/>
          <p:nvPr/>
        </p:nvSpPr>
        <p:spPr>
          <a:xfrm>
            <a:off x="224118" y="1167616"/>
            <a:ext cx="89198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Weibull’s Plots Using 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lines of code we will input into R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library(WeibullR)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Seal_Failures&lt;-c(30, 49, 82, 90, 96)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fit&lt;-MRRw2p(Seal_Failures, bounds=TRUE, show=TRUE)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FA957-5CCE-46BC-B893-02A6D58B5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87" y="3599051"/>
            <a:ext cx="5156502" cy="255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71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BD2071-27F8-4DF8-84DD-09125B838A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97A84D-14F9-4021-B11A-580C595EF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379883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Interpreting the Weibull’s Plot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C477F-441A-4DED-A032-3CD863C60DFC}"/>
              </a:ext>
            </a:extLst>
          </p:cNvPr>
          <p:cNvSpPr txBox="1"/>
          <p:nvPr/>
        </p:nvSpPr>
        <p:spPr>
          <a:xfrm>
            <a:off x="188259" y="1524600"/>
            <a:ext cx="283983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straight line is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Median Rank Regression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(MRR) fitted line.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 representing the two Weibull’s Parameters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73AB9-A7FF-4706-A10F-0A8998659BEC}"/>
              </a:ext>
            </a:extLst>
          </p:cNvPr>
          <p:cNvSpPr txBox="1"/>
          <p:nvPr/>
        </p:nvSpPr>
        <p:spPr>
          <a:xfrm>
            <a:off x="533306" y="3285385"/>
            <a:ext cx="2089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Confidence Interval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Bounds 90%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43CF14-2869-4FAC-AF5C-9EFEC433D248}"/>
              </a:ext>
            </a:extLst>
          </p:cNvPr>
          <p:cNvCxnSpPr>
            <a:cxnSpLocks/>
          </p:cNvCxnSpPr>
          <p:nvPr/>
        </p:nvCxnSpPr>
        <p:spPr>
          <a:xfrm>
            <a:off x="2796988" y="2186319"/>
            <a:ext cx="2985247" cy="688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C5D029-E35F-4262-A161-59980FFC52BA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622340" y="3311921"/>
            <a:ext cx="2030342" cy="265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62D54D-CFD0-482D-84A9-0D443A634150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622340" y="3577773"/>
            <a:ext cx="2846131" cy="5086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A2A690-60A9-431A-9640-C5463893C272}"/>
              </a:ext>
            </a:extLst>
          </p:cNvPr>
          <p:cNvGrpSpPr/>
          <p:nvPr/>
        </p:nvGrpSpPr>
        <p:grpSpPr>
          <a:xfrm>
            <a:off x="3110753" y="842156"/>
            <a:ext cx="5602942" cy="5589895"/>
            <a:chOff x="3110753" y="842156"/>
            <a:chExt cx="5602942" cy="55898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D90950-2FD5-4D4A-8E8A-82DE1E3A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0753" y="842156"/>
              <a:ext cx="5602942" cy="558989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F0CDAC1-184C-4986-9138-8228A3B730CE}"/>
                </a:ext>
              </a:extLst>
            </p:cNvPr>
            <p:cNvSpPr/>
            <p:nvPr/>
          </p:nvSpPr>
          <p:spPr>
            <a:xfrm>
              <a:off x="6974541" y="4356847"/>
              <a:ext cx="1550894" cy="1308847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CDA5085-4FA7-4CEE-B986-D7ED28E1B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7542" y="4826988"/>
            <a:ext cx="1677023" cy="584775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Slope 2.168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(eta) = 79.79</a:t>
            </a:r>
            <a:endParaRPr lang="en-US" sz="1600" b="1" baseline="10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4125F7-FA8D-48F4-B32D-C6DDB5C43C2E}"/>
              </a:ext>
            </a:extLst>
          </p:cNvPr>
          <p:cNvCxnSpPr>
            <a:cxnSpLocks/>
          </p:cNvCxnSpPr>
          <p:nvPr/>
        </p:nvCxnSpPr>
        <p:spPr>
          <a:xfrm flipH="1">
            <a:off x="2796988" y="5029200"/>
            <a:ext cx="4177553" cy="90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5966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8AAB7-F24E-43E5-8113-132A2AEDD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7CA43C-5CA1-4A26-A115-2C8220D90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05389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Interpreting the Weibull’s Plot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661F9-D803-4C3B-B765-2B9D3FAD84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8259" y="1166903"/>
            <a:ext cx="8857129" cy="3770263"/>
          </a:xfr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Horizontal Scale is a measure of the life, aging or mission (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to Failure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Vertical Scale is the cumulative percentage failed (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Unreliability %)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Weibull's plot does not represent reliability, it represents unreliability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(beta) is the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best fit line or Median  Rank Regression (MRR)</a:t>
            </a:r>
          </a:p>
        </p:txBody>
      </p:sp>
    </p:spTree>
    <p:extLst>
      <p:ext uri="{BB962C8B-B14F-4D97-AF65-F5344CB8AC3E}">
        <p14:creationId xmlns:p14="http://schemas.microsoft.com/office/powerpoint/2010/main" val="37805677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D62134-C559-4385-9FCF-711B588EF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4B625-C0D6-44D8-8203-A4608EFB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05389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Slope β (beta) Slope Definitions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1846AD-5709-4216-9C7E-A1D18A047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500032"/>
              </p:ext>
            </p:extLst>
          </p:nvPr>
        </p:nvGraphicFramePr>
        <p:xfrm>
          <a:off x="116541" y="1188001"/>
          <a:ext cx="8928848" cy="543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800">
                  <a:extLst>
                    <a:ext uri="{9D8B030D-6E8A-4147-A177-3AD203B41FA5}">
                      <a16:colId xmlns:a16="http://schemas.microsoft.com/office/drawing/2014/main" val="304416715"/>
                    </a:ext>
                  </a:extLst>
                </a:gridCol>
                <a:gridCol w="2780667">
                  <a:extLst>
                    <a:ext uri="{9D8B030D-6E8A-4147-A177-3AD203B41FA5}">
                      <a16:colId xmlns:a16="http://schemas.microsoft.com/office/drawing/2014/main" val="1982743408"/>
                    </a:ext>
                  </a:extLst>
                </a:gridCol>
                <a:gridCol w="4732381">
                  <a:extLst>
                    <a:ext uri="{9D8B030D-6E8A-4147-A177-3AD203B41FA5}">
                      <a16:colId xmlns:a16="http://schemas.microsoft.com/office/drawing/2014/main" val="2981202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of </a:t>
                      </a:r>
                      <a:r>
                        <a:rPr lang="el-G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this occurs, suspect the following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56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Implies infant mortality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 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asset survives, the resistance to failure improves with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Inadequate burn-in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manufacturing quality or counterfeit parts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Rework or refurbishment problem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Preventive Maintenance is not effective, identify the quality issues to resolve failures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424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Implies random failures.  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old part is just as good (or bad) as the new part (independent of 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Maintenance or human error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Failures are inherent, not induced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Mixture of failure modes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Overhauls are not effective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453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</a:t>
                      </a:r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&lt;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Implies early wear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cycle fatigue (</a:t>
                      </a:r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2.5 - 4.0)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 Bearing Failures (</a:t>
                      </a:r>
                      <a:r>
                        <a:rPr lang="el-GR" sz="1400" b="0" i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b="0" i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2.0)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Roller Bearing Failures (</a:t>
                      </a:r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1.5)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Belts </a:t>
                      </a:r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(β =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Corrosion or erosion failure modes </a:t>
                      </a:r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(β =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– 3.5</a:t>
                      </a:r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Replacement is appropriate and cost effective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516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 &gt;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Implies of old age (rapid) wear out or run to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Stress Corrosion </a:t>
                      </a:r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(β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</a:t>
                      </a:r>
                      <a:r>
                        <a:rPr lang="el-G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Inherent material property limitation (brittle materials)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manufacturing process problems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variation in manufacturing or materials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Overhauls and inspections are appropriate and cost effective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753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3879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A74CD70-B8B5-4EF7-A0F8-51A41BDA2CE2}"/>
              </a:ext>
            </a:extLst>
          </p:cNvPr>
          <p:cNvGrpSpPr/>
          <p:nvPr/>
        </p:nvGrpSpPr>
        <p:grpSpPr>
          <a:xfrm>
            <a:off x="142510" y="843812"/>
            <a:ext cx="5602710" cy="5590517"/>
            <a:chOff x="456275" y="790022"/>
            <a:chExt cx="5602710" cy="559051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D25F4C9-8C27-4DA7-87BB-88FB2DC4855C}"/>
                </a:ext>
              </a:extLst>
            </p:cNvPr>
            <p:cNvGrpSpPr/>
            <p:nvPr/>
          </p:nvGrpSpPr>
          <p:grpSpPr>
            <a:xfrm>
              <a:off x="456275" y="790022"/>
              <a:ext cx="5602710" cy="5590517"/>
              <a:chOff x="900941" y="834847"/>
              <a:chExt cx="5602710" cy="559051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EACC461-DA56-4CEF-80EA-251CE34A7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0941" y="834847"/>
                <a:ext cx="5602710" cy="5590517"/>
              </a:xfrm>
              <a:prstGeom prst="rect">
                <a:avLst/>
              </a:prstGeom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F603521-07E8-4D6E-9ECC-C0095E2DEB4C}"/>
                  </a:ext>
                </a:extLst>
              </p:cNvPr>
              <p:cNvGrpSpPr/>
              <p:nvPr/>
            </p:nvGrpSpPr>
            <p:grpSpPr>
              <a:xfrm>
                <a:off x="1558350" y="2247088"/>
                <a:ext cx="4192955" cy="3368772"/>
                <a:chOff x="2045957" y="1816877"/>
                <a:chExt cx="4192955" cy="3368772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7529737-EDB9-423B-9610-EEE6CF4B98C9}"/>
                    </a:ext>
                  </a:extLst>
                </p:cNvPr>
                <p:cNvSpPr txBox="1"/>
                <p:nvPr/>
              </p:nvSpPr>
              <p:spPr>
                <a:xfrm>
                  <a:off x="2365636" y="1816877"/>
                  <a:ext cx="1639440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63.2% CDF (Failure)</a:t>
                  </a:r>
                </a:p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Intersection with β</a:t>
                  </a:r>
                </a:p>
              </p:txBody>
            </p: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DF8E7980-0D7C-4A7C-9B18-E5F92F1966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43747" y="3926085"/>
                  <a:ext cx="500434" cy="115101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D7D7813-8C2F-44F1-9A76-3AC6E34BDCFE}"/>
                    </a:ext>
                  </a:extLst>
                </p:cNvPr>
                <p:cNvSpPr txBox="1"/>
                <p:nvPr/>
              </p:nvSpPr>
              <p:spPr>
                <a:xfrm>
                  <a:off x="4398793" y="3609241"/>
                  <a:ext cx="184011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Value of </a:t>
                  </a:r>
                  <a:r>
                    <a:rPr lang="el-GR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η</a:t>
                  </a:r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(eta) = 79.79</a:t>
                  </a: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BF5320DE-3E66-46F4-9814-303A77FE35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957" y="2309895"/>
                  <a:ext cx="2094106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CD438D01-7653-4858-9841-8F249C6B32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40063" y="2297947"/>
                  <a:ext cx="7218" cy="288770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01A196-6A31-48C9-A7E6-9F9EF7BA9429}"/>
                </a:ext>
              </a:extLst>
            </p:cNvPr>
            <p:cNvSpPr txBox="1"/>
            <p:nvPr/>
          </p:nvSpPr>
          <p:spPr>
            <a:xfrm>
              <a:off x="3513458" y="3372361"/>
              <a:ext cx="96372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200" b="1" baseline="5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= 93.1%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C2F415-14E6-43F6-ABE8-93776CBE6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CD7A8F-DE0C-4339-829B-A1DED2B3B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Cumulative (Failure) Distribution Function (CDF)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11289-741D-405B-9D67-1119A01139DE}"/>
              </a:ext>
            </a:extLst>
          </p:cNvPr>
          <p:cNvSpPr/>
          <p:nvPr/>
        </p:nvSpPr>
        <p:spPr>
          <a:xfrm>
            <a:off x="63117" y="3006598"/>
            <a:ext cx="394466" cy="11743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8F6ACF-A09A-4529-8707-E178AD4D9570}"/>
              </a:ext>
            </a:extLst>
          </p:cNvPr>
          <p:cNvSpPr/>
          <p:nvPr/>
        </p:nvSpPr>
        <p:spPr>
          <a:xfrm>
            <a:off x="1622612" y="6038083"/>
            <a:ext cx="2993055" cy="40819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7A7ACE-9B8F-4706-9B17-02B32D678B0B}"/>
              </a:ext>
            </a:extLst>
          </p:cNvPr>
          <p:cNvSpPr/>
          <p:nvPr/>
        </p:nvSpPr>
        <p:spPr>
          <a:xfrm>
            <a:off x="5745220" y="1456542"/>
            <a:ext cx="32562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Characteristic Life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η (eta) is the age when 63.2% of the population has failed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This is true for all Weibull’s Plots</a:t>
            </a:r>
          </a:p>
        </p:txBody>
      </p:sp>
    </p:spTree>
    <p:extLst>
      <p:ext uri="{BB962C8B-B14F-4D97-AF65-F5344CB8AC3E}">
        <p14:creationId xmlns:p14="http://schemas.microsoft.com/office/powerpoint/2010/main" val="4051263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8AAB7-F24E-43E5-8113-132A2AEDD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7CA43C-5CA1-4A26-A115-2C8220D90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05389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Weibull’s Cumulative (Failure) Distribution Function (CDF)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661F9-D803-4C3B-B765-2B9D3FAD84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8259" y="1166903"/>
            <a:ext cx="8857129" cy="2831544"/>
          </a:xfr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(eta), is equal to the Mean Time to Failure (MTTF)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when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slope 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=1, Random Failures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Time to Failure (MTTF) is average life, not failure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Mean Time Between Failures (MTBF) is average failure</a:t>
            </a:r>
          </a:p>
        </p:txBody>
      </p:sp>
    </p:spTree>
    <p:extLst>
      <p:ext uri="{BB962C8B-B14F-4D97-AF65-F5344CB8AC3E}">
        <p14:creationId xmlns:p14="http://schemas.microsoft.com/office/powerpoint/2010/main" val="12729510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8AAB7-F24E-43E5-8113-132A2AEDD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7CA43C-5CA1-4A26-A115-2C8220D90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Interpreting the Weibull’s Plot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661F9-D803-4C3B-B765-2B9D3FAD84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8259" y="1166903"/>
            <a:ext cx="8857129" cy="4785926"/>
          </a:xfr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5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Goodness of Fit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(93.1%)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5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statistical measure of how close the data is to the Median  Rank  Regression (MRR ) line (β slope)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5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always between 0 and 100% where: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indicates the model explains none of the variability of the response data around its mean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indicates the model explains all the variability of the response data around its mean.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higher the R</a:t>
            </a:r>
            <a:r>
              <a:rPr lang="en-US" sz="2800" baseline="5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better the model fits your data</a:t>
            </a:r>
          </a:p>
        </p:txBody>
      </p:sp>
    </p:spTree>
    <p:extLst>
      <p:ext uri="{BB962C8B-B14F-4D97-AF65-F5344CB8AC3E}">
        <p14:creationId xmlns:p14="http://schemas.microsoft.com/office/powerpoint/2010/main" val="1331897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28C5C-A324-4072-9AD9-87506AEF4E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6E3238-3DCE-485D-AAA6-BC42EDD65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3AB69-DB3A-4A0E-B8D5-531B2E98C6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232" y="1143483"/>
            <a:ext cx="8804787" cy="5355312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Capturing Required Data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4538" lvl="1" indent="-344488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System Failure Analysis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4538" lvl="1" indent="-344488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Failure Data Mining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4538" lvl="1" indent="-344488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Criticality Assessments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Availability Calculations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Inherent Availability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Operational Availability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Reliability Calculations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Non-Parametric (Lusser’s Equation) Approach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Parametric (Weibull’s) Approach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Reliability Block Diagrams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Calculations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Simulations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7721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7769DA-6610-434C-BD74-1E645E80D1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820740-ED58-4705-A41C-9D6F9439D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Measuring Failure Risk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0A3DD3-BEE7-40E9-930E-620CD33892F8}"/>
              </a:ext>
            </a:extLst>
          </p:cNvPr>
          <p:cNvSpPr/>
          <p:nvPr/>
        </p:nvSpPr>
        <p:spPr>
          <a:xfrm>
            <a:off x="161364" y="1128263"/>
            <a:ext cx="87316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Risk Analysis Using 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ISO 55000 requires the site to define a Risk Tolerance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populations B Life (Coined by Weibull) is a population’s statistical reliability or failure risk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three options to Measure Risk or Risk Tolerance</a:t>
            </a:r>
          </a:p>
        </p:txBody>
      </p:sp>
    </p:spTree>
    <p:extLst>
      <p:ext uri="{BB962C8B-B14F-4D97-AF65-F5344CB8AC3E}">
        <p14:creationId xmlns:p14="http://schemas.microsoft.com/office/powerpoint/2010/main" val="29911109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7769DA-6610-434C-BD74-1E645E80D1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820740-ED58-4705-A41C-9D6F9439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460566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Analysis, Measuring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Failure Risk - Mathematically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0A3DD3-BEE7-40E9-930E-620CD33892F8}"/>
              </a:ext>
            </a:extLst>
          </p:cNvPr>
          <p:cNvSpPr/>
          <p:nvPr/>
        </p:nvSpPr>
        <p:spPr>
          <a:xfrm>
            <a:off x="134469" y="1128263"/>
            <a:ext cx="8839201" cy="445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1: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Mathematically calculate B Life using the Weibull’s reliability function (CDF)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R(t) = e</a:t>
            </a:r>
            <a:r>
              <a:rPr lang="en-US" sz="2800" b="1" baseline="60000" dirty="0">
                <a:latin typeface="Arial" panose="020B0604020202020204" pitchFamily="34" charset="0"/>
                <a:cs typeface="Arial" panose="020B0604020202020204" pitchFamily="34" charset="0"/>
              </a:rPr>
              <a:t>-(t/</a:t>
            </a:r>
            <a:r>
              <a:rPr lang="el-GR" sz="2800" b="1" baseline="600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800" b="1" baseline="6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2800" b="1" baseline="1000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reliability function is manipulated to solve for t (time to failure) for the specified B Life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 = η * (-ln R(t))</a:t>
            </a:r>
            <a:r>
              <a:rPr lang="en-US" sz="2800" b="1" baseline="50000" dirty="0">
                <a:latin typeface="Arial" panose="020B0604020202020204" pitchFamily="34" charset="0"/>
                <a:cs typeface="Arial" panose="020B0604020202020204" pitchFamily="34" charset="0"/>
              </a:rPr>
              <a:t>1/</a:t>
            </a:r>
            <a:r>
              <a:rPr lang="el-GR" sz="2800" b="1" baseline="500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sz="2800" b="1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8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 = 79.79 * (-ln(0.9))</a:t>
            </a:r>
            <a:r>
              <a:rPr lang="en-US" sz="2800" baseline="50000" dirty="0">
                <a:latin typeface="Arial" panose="020B0604020202020204" pitchFamily="34" charset="0"/>
                <a:cs typeface="Arial" panose="020B0604020202020204" pitchFamily="34" charset="0"/>
              </a:rPr>
              <a:t>0.4613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28.26 weeks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At 28.26 weeks 90% will survive, 10% will fail (B10)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C2BE1-443F-49F6-97FE-86E72F6D546F}"/>
              </a:ext>
            </a:extLst>
          </p:cNvPr>
          <p:cNvSpPr/>
          <p:nvPr/>
        </p:nvSpPr>
        <p:spPr>
          <a:xfrm>
            <a:off x="179292" y="4993341"/>
            <a:ext cx="8785416" cy="59255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975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D7F5F-614B-4EF5-B100-6F0D860BD8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96F3F4-2688-4393-83E9-3D4224E7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604001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Analysis, Measuring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Failure Risk From The Weibull's Plot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A53984-3A1C-4898-B90F-345D90B3BBBF}"/>
              </a:ext>
            </a:extLst>
          </p:cNvPr>
          <p:cNvGrpSpPr/>
          <p:nvPr/>
        </p:nvGrpSpPr>
        <p:grpSpPr>
          <a:xfrm>
            <a:off x="2258545" y="1698226"/>
            <a:ext cx="4626910" cy="4715191"/>
            <a:chOff x="1586259" y="562024"/>
            <a:chExt cx="4859103" cy="485381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8C342B-2A92-4379-A51E-B61739B5DE61}"/>
                </a:ext>
              </a:extLst>
            </p:cNvPr>
            <p:cNvGrpSpPr/>
            <p:nvPr/>
          </p:nvGrpSpPr>
          <p:grpSpPr>
            <a:xfrm>
              <a:off x="1586259" y="562024"/>
              <a:ext cx="4859103" cy="4853816"/>
              <a:chOff x="790699" y="1804918"/>
              <a:chExt cx="4859103" cy="485381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1A980E5-C2CE-4FC7-AD83-6CA406AD1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0699" y="1804918"/>
                <a:ext cx="4859103" cy="4853816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F1C2DCB-3728-4B5B-84F1-EA24A91298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40901" y="4600390"/>
                <a:ext cx="1057854" cy="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9FF1437-3C11-4615-8FD7-1080751C7A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8811" y="4606158"/>
                <a:ext cx="0" cy="1337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B6C62AC-95C0-437D-B63B-E51A6F39E582}"/>
                </a:ext>
              </a:extLst>
            </p:cNvPr>
            <p:cNvCxnSpPr/>
            <p:nvPr/>
          </p:nvCxnSpPr>
          <p:spPr>
            <a:xfrm flipH="1">
              <a:off x="3223336" y="3584437"/>
              <a:ext cx="504688" cy="11162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52AC95-7037-435C-9B1B-747DB976CF25}"/>
                </a:ext>
              </a:extLst>
            </p:cNvPr>
            <p:cNvSpPr txBox="1"/>
            <p:nvPr/>
          </p:nvSpPr>
          <p:spPr>
            <a:xfrm>
              <a:off x="3610487" y="2898946"/>
              <a:ext cx="2385640" cy="6847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Value of </a:t>
              </a:r>
              <a:r>
                <a:rPr lang="el-G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η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at </a:t>
              </a:r>
            </a:p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B10 ~ 28 weeks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F5609B2-7084-4103-9AA5-DBEE7B83F2A2}"/>
              </a:ext>
            </a:extLst>
          </p:cNvPr>
          <p:cNvSpPr/>
          <p:nvPr/>
        </p:nvSpPr>
        <p:spPr>
          <a:xfrm>
            <a:off x="277913" y="1001865"/>
            <a:ext cx="8668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2: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the Weibull’s plot to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estimate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populations B Life (Coined by Weibull)</a:t>
            </a:r>
          </a:p>
        </p:txBody>
      </p:sp>
    </p:spTree>
    <p:extLst>
      <p:ext uri="{BB962C8B-B14F-4D97-AF65-F5344CB8AC3E}">
        <p14:creationId xmlns:p14="http://schemas.microsoft.com/office/powerpoint/2010/main" val="823968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7769DA-6610-434C-BD74-1E645E80D1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820740-ED58-4705-A41C-9D6F9439D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Measuring Failure Risk From 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1C7691-8429-43FB-8209-77FA45EF5513}"/>
              </a:ext>
            </a:extLst>
          </p:cNvPr>
          <p:cNvSpPr/>
          <p:nvPr/>
        </p:nvSpPr>
        <p:spPr>
          <a:xfrm>
            <a:off x="161366" y="1272605"/>
            <a:ext cx="88212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3: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R to calculate the B Life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lines of code we will input into R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library(WeibullR)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Seal_Failures&lt;-c(30, 49, 82, 90, 96)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MRRw2p(Seal_Failures)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fit&lt;-MRRw2p(Seal_Failures, bounds=TRUE, show=TRUE)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obj1&lt;-wblr(Seal_Failures)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obj1&lt;-wblr.fit(obj1)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obj1&lt;-wblr.conf(obj1, lwd=1)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plot(obj1)</a:t>
            </a:r>
          </a:p>
        </p:txBody>
      </p:sp>
    </p:spTree>
    <p:extLst>
      <p:ext uri="{BB962C8B-B14F-4D97-AF65-F5344CB8AC3E}">
        <p14:creationId xmlns:p14="http://schemas.microsoft.com/office/powerpoint/2010/main" val="36837799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ABF90F-91B3-4CE3-BA1F-B929A1096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1D2AAE-29CA-40FC-BEB9-70F22F737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Analysis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Measuring Failure Risk From 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6468B-A291-4D51-B2C4-5BFF6DC45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3374275" y="1117319"/>
            <a:ext cx="5632161" cy="54338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F21FF8-0696-47E8-B8D9-FC05089FC058}"/>
              </a:ext>
            </a:extLst>
          </p:cNvPr>
          <p:cNvSpPr/>
          <p:nvPr/>
        </p:nvSpPr>
        <p:spPr>
          <a:xfrm>
            <a:off x="137564" y="4364568"/>
            <a:ext cx="34693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B10 = 28.25 Weeks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B5 = 20.27 Weeks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B1 = 9.5 Weeks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a 95% CL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6F1EEC-4C0B-45EE-98BC-38EABD96CBFC}"/>
              </a:ext>
            </a:extLst>
          </p:cNvPr>
          <p:cNvSpPr/>
          <p:nvPr/>
        </p:nvSpPr>
        <p:spPr>
          <a:xfrm>
            <a:off x="7162804" y="4984377"/>
            <a:ext cx="1771916" cy="83371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FBEF4E-4B1F-498D-9E87-BD8DBD086D9B}"/>
              </a:ext>
            </a:extLst>
          </p:cNvPr>
          <p:cNvCxnSpPr>
            <a:cxnSpLocks/>
            <a:stCxn id="8" idx="1"/>
            <a:endCxn id="4" idx="3"/>
          </p:cNvCxnSpPr>
          <p:nvPr/>
        </p:nvCxnSpPr>
        <p:spPr>
          <a:xfrm flipH="1" flipV="1">
            <a:off x="3094368" y="4551389"/>
            <a:ext cx="4068436" cy="849847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E7E2AA9-68D9-4079-8670-1A8DB2920103}"/>
              </a:ext>
            </a:extLst>
          </p:cNvPr>
          <p:cNvSpPr/>
          <p:nvPr/>
        </p:nvSpPr>
        <p:spPr>
          <a:xfrm>
            <a:off x="163724" y="4342564"/>
            <a:ext cx="2930644" cy="41765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6B59F8-94C6-48B4-90F4-EEBA78467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21" y="1122604"/>
            <a:ext cx="3270748" cy="22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706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EF1A3F-7DAD-4BB5-9FEA-964FA566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F7A24D-6441-495C-955B-72CA6EB2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683" y="87542"/>
            <a:ext cx="6696636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Driven Maintenance, Determining PM Frequency using Risk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4154D-5873-467A-9C8D-6F2FB335A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" y="1065675"/>
            <a:ext cx="8803341" cy="2899255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significance to understanding Failure Risk?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Brings probability of failure risk to your Preventative Maintenance Strategy (“Plan for Every Failure”)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risk is the foundation of your Reliability Centered Maintenance Program (RCM/PMO)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is the foundation for Risk Based Maintenance or Risk Based Inspection (RBI)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BF72B-3CD3-468F-A2F0-874ACA1FE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856" y="3942425"/>
            <a:ext cx="3983272" cy="26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573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EF1A3F-7DAD-4BB5-9FEA-964FA566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F7A24D-6441-495C-955B-72CA6EB2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683" y="87542"/>
            <a:ext cx="6696636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Driven Maintenance, Determining PM Frequency using Risk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4154D-5873-467A-9C8D-6F2FB335A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" y="1065675"/>
            <a:ext cx="8803341" cy="3884140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know there is a 10% risk of failure at 28.26 weeks, should that not be your maintenance frequency starting point (or B1, B9.5, B25 weeks)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component replacement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Scheduled component repair, or rebuild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RCM program without data is Speculation Centered Maintenance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Whatever B Life you chose, do it with data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216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DB9E3E-A714-4CA3-88A9-3BE50FF7A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64179-AE0E-4C30-ABB1-527E665FB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604001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Comparing Non-Parametric vs. Paramedic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7DD3C-8B3B-441B-A219-8066986C6CCC}"/>
              </a:ext>
            </a:extLst>
          </p:cNvPr>
          <p:cNvSpPr txBox="1"/>
          <p:nvPr/>
        </p:nvSpPr>
        <p:spPr>
          <a:xfrm>
            <a:off x="240068" y="2707251"/>
            <a:ext cx="8758517" cy="31239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Lusser’s Equation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should only be used to determine system reliability and with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random failures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β ~ 1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Our data was not random, β = 2.168 (wear out)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Weibull’s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should only be used to determine component reliability with a single failure mode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Then use Reliability Block Diagrams to determine the entire system reliability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EC80B-231B-46F6-879E-205E4E5B1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34" y="1041546"/>
            <a:ext cx="7172754" cy="170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396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D77DC0-EA55-4A62-B837-7A62B4B28F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3C1508-C8D1-4ACF-A32B-EEB59019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More Information About 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34CB0-D585-4B8E-8CA1-0944152592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188" y="1256550"/>
            <a:ext cx="8695765" cy="4315027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Reliability Handbook, Robert Abernathy, 2007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Weibull Handbook, Robert B. Abernethy, 2004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Q. Meeker and Luis A. Escobar, Statistical Methods for Reliability Data, 1998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I. McCool, Using the Weibull Distribution: Reliability, Modeling and Inference, 2012</a:t>
            </a:r>
          </a:p>
        </p:txBody>
      </p:sp>
    </p:spTree>
    <p:extLst>
      <p:ext uri="{BB962C8B-B14F-4D97-AF65-F5344CB8AC3E}">
        <p14:creationId xmlns:p14="http://schemas.microsoft.com/office/powerpoint/2010/main" val="7585441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to Reliability Block Diagrams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035" y="1157942"/>
            <a:ext cx="8237765" cy="3416320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Reliability Block Diagram</a:t>
            </a:r>
          </a:p>
        </p:txBody>
      </p:sp>
    </p:spTree>
    <p:extLst>
      <p:ext uri="{BB962C8B-B14F-4D97-AF65-F5344CB8AC3E}">
        <p14:creationId xmlns:p14="http://schemas.microsoft.com/office/powerpoint/2010/main" val="957569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EF1A3F-7DAD-4BB5-9FEA-964FA566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F7A24D-6441-495C-955B-72CA6EB2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415742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Workshop Disclaimer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4154D-5873-467A-9C8D-6F2FB335A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366" y="1119465"/>
            <a:ext cx="8794376" cy="5078313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workshop is for Manufacturing Reliability Engineers, we will be presenting basic reliability concepts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workshop is not for Statisticians, Academia, OEM Warranty, Product Warranty or Human Safety Reliability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not be covering advanced modeling methods, MLE, MLE-RBA, or Crow-AMSAA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Robert Abernethy (The New Reliability Handbook) recommends Median Ranked Regression (MRR) as the best practice for (reliability) engineers because it provides a graphical plot and its simple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failure population is small, between 2-50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excluded Suspended (secondary failure modes) and right Censored (did not fail) failure data </a:t>
            </a:r>
          </a:p>
        </p:txBody>
      </p:sp>
    </p:spTree>
    <p:extLst>
      <p:ext uri="{BB962C8B-B14F-4D97-AF65-F5344CB8AC3E}">
        <p14:creationId xmlns:p14="http://schemas.microsoft.com/office/powerpoint/2010/main" val="30041769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552521-5B70-4DCD-AB9C-9BA0846514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092D3E-F57F-49A4-A1DA-1AF895EB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to Reliability Block Diagrams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24B28-5D9D-4352-A161-22A30EE419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5974" y="1203635"/>
            <a:ext cx="8716297" cy="3262432"/>
          </a:xfrm>
        </p:spPr>
        <p:txBody>
          <a:bodyPr wrap="square">
            <a:spAutoFit/>
          </a:bodyPr>
          <a:lstStyle/>
          <a:p>
            <a:pPr marL="5715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Reliability Block Diagram (RBD) is a graphical representation of the system and how they are linked through their reliability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Through Reliability Block Diagrams we can calculate the overall system’s reliability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Then select components or subsystems for reliability improvement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2326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0C5D1-1A01-4270-8A99-A1653F060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2399D-DD70-4DDE-82C1-E408BE37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to Reliability Block Diagrams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F8A9E-9C40-4441-A331-4DFF335896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153" y="1228397"/>
            <a:ext cx="8767482" cy="3924151"/>
          </a:xfrm>
        </p:spPr>
        <p:txBody>
          <a:bodyPr wrap="square"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 3 types of systems: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Series Systems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Non-Redundant Parallel Systems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 Systems (K out of N)</a:t>
            </a:r>
          </a:p>
          <a:p>
            <a:pPr marL="5715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Each systems effective reliability is calculated differently</a:t>
            </a:r>
          </a:p>
          <a:p>
            <a:pPr marL="5715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3 Systems can be interconnected to make Complex Systems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870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0C5D1-1A01-4270-8A99-A1653F060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2399D-DD70-4DDE-82C1-E408BE37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Series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F8A9E-9C40-4441-A331-4DFF335896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363" y="1228397"/>
            <a:ext cx="8554914" cy="2400657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Series System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Shows the systems dependency on the previous component's reliability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Every component must operate for the system to function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FD495-626A-40DB-8085-8541099A7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" y="3701359"/>
            <a:ext cx="8816868" cy="7889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225058-6AF6-4095-A198-3AF26C1EA4D2}"/>
              </a:ext>
            </a:extLst>
          </p:cNvPr>
          <p:cNvSpPr/>
          <p:nvPr/>
        </p:nvSpPr>
        <p:spPr>
          <a:xfrm>
            <a:off x="1" y="4608436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Calculating a Series System Reliability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Series System Reliability = R1 * R2 *R3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Series System Reliability=0.9*0.9*0.9= 0.729 (72.9%)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820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0C5D1-1A01-4270-8A99-A1653F060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2399D-DD70-4DDE-82C1-E408BE37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Non-Redundant Parallel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F8A9E-9C40-4441-A331-4DFF335896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682" y="1111854"/>
            <a:ext cx="9000565" cy="1277273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Non-Redundant Parallel System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Treated like a series system, every component must operate to achieve the full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04C6-15B8-4945-8FFF-D7E55B7E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29" y="2389127"/>
            <a:ext cx="4219270" cy="16058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003486-2E1B-40D5-BE12-7F571FEB7090}"/>
              </a:ext>
            </a:extLst>
          </p:cNvPr>
          <p:cNvSpPr/>
          <p:nvPr/>
        </p:nvSpPr>
        <p:spPr>
          <a:xfrm>
            <a:off x="0" y="4046721"/>
            <a:ext cx="9144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Calculating a Non-Redundant Parallel System Reliability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out of 2 components must operate for the system to achieve the full rate.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Parallel System Reliability = R1 * R2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Parallel System Reliability = 0.9 * 0.9 = 0.81 (81%)</a:t>
            </a:r>
          </a:p>
        </p:txBody>
      </p:sp>
    </p:spTree>
    <p:extLst>
      <p:ext uri="{BB962C8B-B14F-4D97-AF65-F5344CB8AC3E}">
        <p14:creationId xmlns:p14="http://schemas.microsoft.com/office/powerpoint/2010/main" val="40340122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0C5D1-1A01-4270-8A99-A1653F060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2399D-DD70-4DDE-82C1-E408BE37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Non-Redundant Parallel Systems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225058-6AF6-4095-A198-3AF26C1EA4D2}"/>
              </a:ext>
            </a:extLst>
          </p:cNvPr>
          <p:cNvSpPr/>
          <p:nvPr/>
        </p:nvSpPr>
        <p:spPr>
          <a:xfrm>
            <a:off x="47523" y="3814791"/>
            <a:ext cx="9144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Calculating a Non-Redundant Parallel System Reliability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out of 3 components must operate for the system to achieve the full rate.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Parallel System Reliability = R1 * R2 * R3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Parallel System Reliability=0.9*0.9*0.9=0.729 (72.9%)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E8F0F-EC79-4D79-AE1A-FF4EBCDC1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275" y="1206039"/>
            <a:ext cx="3396950" cy="239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198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0C5D1-1A01-4270-8A99-A1653F060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2399D-DD70-4DDE-82C1-E408BE37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496425" cy="860421"/>
          </a:xfrm>
        </p:spPr>
        <p:txBody>
          <a:bodyPr/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</a:t>
            </a:r>
            <a:b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Redundant Parallel Systems (K out of 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F8A9E-9C40-4441-A331-4DFF335896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363" y="1228397"/>
            <a:ext cx="8554914" cy="3339376"/>
          </a:xfr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Redundant Parallel (K out of N)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system reliability when a specific number of components are required to function for the system to operate at full rate, 1 out of 2 pumps</a:t>
            </a:r>
          </a:p>
          <a:p>
            <a:pPr marL="573088"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every component is required to operate to achieve the full rate</a:t>
            </a:r>
          </a:p>
          <a:p>
            <a:pPr marL="573088"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system has an operational spare (hot spare)</a:t>
            </a:r>
          </a:p>
        </p:txBody>
      </p:sp>
    </p:spTree>
    <p:extLst>
      <p:ext uri="{BB962C8B-B14F-4D97-AF65-F5344CB8AC3E}">
        <p14:creationId xmlns:p14="http://schemas.microsoft.com/office/powerpoint/2010/main" val="8420839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0C5D1-1A01-4270-8A99-A1653F060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2399D-DD70-4DDE-82C1-E408BE37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460566" cy="860421"/>
          </a:xfrm>
        </p:spPr>
        <p:txBody>
          <a:bodyPr/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</a:t>
            </a:r>
            <a:b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Redundant Parallel Systems (1 out of 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225058-6AF6-4095-A198-3AF26C1EA4D2}"/>
              </a:ext>
            </a:extLst>
          </p:cNvPr>
          <p:cNvSpPr/>
          <p:nvPr/>
        </p:nvSpPr>
        <p:spPr>
          <a:xfrm>
            <a:off x="47523" y="3900516"/>
            <a:ext cx="9144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Calculating a Redundant Parallel System Reliability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out of 2 components must operate for the system to function at full rate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out of 2 System Reliability = [1 - (1 – R1)</a:t>
            </a:r>
            <a:r>
              <a:rPr lang="en-US" sz="2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(1-R2)]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out of 2 System Reliability = [1 – (0.1) * (0.1)] = 0.99 (99%)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15ECC-E588-417F-A553-44C7C5FB7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97" y="1165330"/>
            <a:ext cx="5739391" cy="218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84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0C5D1-1A01-4270-8A99-A1653F060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2399D-DD70-4DDE-82C1-E408BE37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14354" cy="860421"/>
          </a:xfrm>
        </p:spPr>
        <p:txBody>
          <a:bodyPr/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</a:t>
            </a:r>
            <a:b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Redundant Parallel Systems (1 out of 3)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225058-6AF6-4095-A198-3AF26C1EA4D2}"/>
              </a:ext>
            </a:extLst>
          </p:cNvPr>
          <p:cNvSpPr/>
          <p:nvPr/>
        </p:nvSpPr>
        <p:spPr>
          <a:xfrm>
            <a:off x="47523" y="3753036"/>
            <a:ext cx="9144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Calculating a Redundant Parallel System Reliability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out of 3 components must operate for the system to function at full rate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out of 3 System Reliability=[1-(1–R1)*(1-R2)*(1-R3)]     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out of 3 System Reliability [  (0.1)*(0.1)*(0.1)]=0.999 (99.9%)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57125-03DB-4687-9D1F-E8F17E30E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703" y="1053582"/>
            <a:ext cx="3826813" cy="26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679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0C5D1-1A01-4270-8A99-A1653F060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2399D-DD70-4DDE-82C1-E408BE37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9" y="87542"/>
            <a:ext cx="6523319" cy="860421"/>
          </a:xfrm>
        </p:spPr>
        <p:txBody>
          <a:bodyPr/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</a:t>
            </a:r>
            <a:b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Redundant Parallel Systems (2 out of 3)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225058-6AF6-4095-A198-3AF26C1EA4D2}"/>
              </a:ext>
            </a:extLst>
          </p:cNvPr>
          <p:cNvSpPr/>
          <p:nvPr/>
        </p:nvSpPr>
        <p:spPr>
          <a:xfrm>
            <a:off x="47523" y="3770819"/>
            <a:ext cx="914400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Calculating a Redundant Parallel System Reliability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out of 3 components must operate for the system to function at full rate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out of 3 System Reliability=R1*R2*R3+(1-R1) *R2*R3+(1-R2)*R1*R3+(1-R3)*R1*R2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out of 3 Reliability 0.729+0.081+0.081+0.081=0.972 (97.2%)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57125-03DB-4687-9D1F-E8F17E30E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703" y="1053582"/>
            <a:ext cx="3826813" cy="26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08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0C5D1-1A01-4270-8A99-A1653F060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2399D-DD70-4DDE-82C1-E408BE37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Complex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4BCA5-FC0B-4ADB-8915-FFE8BF0AC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47" y="3429000"/>
            <a:ext cx="5316348" cy="2946776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097A004-AFAA-45D2-B37B-477AC3CB32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363" y="1228397"/>
            <a:ext cx="8554914" cy="2046714"/>
          </a:xfrm>
        </p:spPr>
        <p:txBody>
          <a:bodyPr wrap="square">
            <a:spAutoFit/>
          </a:bodyPr>
          <a:lstStyle/>
          <a:p>
            <a:pPr marL="5715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Complex Systems are the combination of: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Series Systems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Non-Redundant Parallel systems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 Systems (K Out Of N)</a:t>
            </a:r>
          </a:p>
        </p:txBody>
      </p:sp>
    </p:spTree>
    <p:extLst>
      <p:ext uri="{BB962C8B-B14F-4D97-AF65-F5344CB8AC3E}">
        <p14:creationId xmlns:p14="http://schemas.microsoft.com/office/powerpoint/2010/main" val="89284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Capturing Required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498600"/>
            <a:ext cx="8237765" cy="2308324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Capturing Required Data</a:t>
            </a:r>
          </a:p>
        </p:txBody>
      </p:sp>
    </p:spTree>
    <p:extLst>
      <p:ext uri="{BB962C8B-B14F-4D97-AF65-F5344CB8AC3E}">
        <p14:creationId xmlns:p14="http://schemas.microsoft.com/office/powerpoint/2010/main" val="5746911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4BCF6-AA3D-41B5-9E8D-875D7DE9B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7DB4F-C5B8-4BBB-B9E0-D57D1D99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 Simulation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9632-B0A7-4AC7-88CB-9DBCBA1CB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64" y="1498600"/>
            <a:ext cx="8237765" cy="3416320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Block Diagrams Simulation</a:t>
            </a:r>
          </a:p>
        </p:txBody>
      </p:sp>
    </p:spTree>
    <p:extLst>
      <p:ext uri="{BB962C8B-B14F-4D97-AF65-F5344CB8AC3E}">
        <p14:creationId xmlns:p14="http://schemas.microsoft.com/office/powerpoint/2010/main" val="29194153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 Simulation of a Series Systems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0220" y="1203634"/>
            <a:ext cx="8613058" cy="1461939"/>
          </a:xfrm>
        </p:spPr>
        <p:txBody>
          <a:bodyPr>
            <a:spAutoFit/>
          </a:bodyPr>
          <a:lstStyle/>
          <a:p>
            <a:pPr marL="5715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Series Systems</a:t>
            </a:r>
          </a:p>
          <a:p>
            <a:pPr marL="631825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Series System is dominated by its weakest component</a:t>
            </a:r>
          </a:p>
        </p:txBody>
      </p:sp>
    </p:spTree>
    <p:extLst>
      <p:ext uri="{BB962C8B-B14F-4D97-AF65-F5344CB8AC3E}">
        <p14:creationId xmlns:p14="http://schemas.microsoft.com/office/powerpoint/2010/main" val="40674019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 Simulation of a Series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179763"/>
            <a:ext cx="823835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Improving the Reliability of a Series System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F400E-61AD-434A-A432-99E326F1EF17}"/>
              </a:ext>
            </a:extLst>
          </p:cNvPr>
          <p:cNvSpPr txBox="1"/>
          <p:nvPr/>
        </p:nvSpPr>
        <p:spPr>
          <a:xfrm>
            <a:off x="337775" y="3829050"/>
            <a:ext cx="848237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Based on what we have reviewed which component should be improve?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new system reliability?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E14138-12FB-4F8C-AF67-96DDA23D2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43" y="2417571"/>
            <a:ext cx="6692122" cy="611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838EED-FD89-42AA-9B51-5F4D100FA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091" y="2203273"/>
            <a:ext cx="1320429" cy="146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35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 Simulation of a Series Systems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179763"/>
            <a:ext cx="823835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Improving the Reliability of a Series System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F400E-61AD-434A-A432-99E326F1EF17}"/>
              </a:ext>
            </a:extLst>
          </p:cNvPr>
          <p:cNvSpPr txBox="1"/>
          <p:nvPr/>
        </p:nvSpPr>
        <p:spPr>
          <a:xfrm>
            <a:off x="337775" y="3829050"/>
            <a:ext cx="848237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middle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system reliability improves to 56.7% (50.4%)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77559B-0F96-4F14-B49C-547AB2FD9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53" y="2474893"/>
            <a:ext cx="6622926" cy="605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9E4D3-95CB-4426-A1EF-AC4152AEB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597" y="2152273"/>
            <a:ext cx="1515037" cy="16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645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 Simulation of a Series Systems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179763"/>
            <a:ext cx="823835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Improving the Reliability of a Series System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F400E-61AD-434A-A432-99E326F1EF17}"/>
              </a:ext>
            </a:extLst>
          </p:cNvPr>
          <p:cNvSpPr txBox="1"/>
          <p:nvPr/>
        </p:nvSpPr>
        <p:spPr>
          <a:xfrm>
            <a:off x="337775" y="3829050"/>
            <a:ext cx="848237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strongest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system reliability improves to 53.2% (50.4%)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2BB6D-69E1-4911-B288-1D4D0C5A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64" y="2577807"/>
            <a:ext cx="6029849" cy="550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711A8-B5CC-46E4-8B2B-5E45D8C89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839" y="2250762"/>
            <a:ext cx="1489549" cy="16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71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 Simulation of a Series Systems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179763"/>
            <a:ext cx="823835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Improving the Reliability of a Series System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F400E-61AD-434A-A432-99E326F1EF17}"/>
              </a:ext>
            </a:extLst>
          </p:cNvPr>
          <p:cNvSpPr txBox="1"/>
          <p:nvPr/>
        </p:nvSpPr>
        <p:spPr>
          <a:xfrm>
            <a:off x="337775" y="3829050"/>
            <a:ext cx="848237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weakest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system reliability improves to 64.8% (50.4%)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7C6367-948D-44EC-A5A0-BB8C73211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65670"/>
            <a:ext cx="6502586" cy="594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DB096-D210-4248-9C27-8D022EA56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786" y="2114892"/>
            <a:ext cx="1526696" cy="16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481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 Simulation of a Series Systems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0220" y="1203634"/>
            <a:ext cx="8613058" cy="3924151"/>
          </a:xfrm>
          <a:noFill/>
        </p:spPr>
        <p:txBody>
          <a:bodyPr>
            <a:spAutoFit/>
          </a:bodyPr>
          <a:lstStyle/>
          <a:p>
            <a:pPr marL="0" indent="-40005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Reliability of a Series System</a:t>
            </a:r>
          </a:p>
          <a:p>
            <a:pPr marL="571500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first inclination is to fix the weakest component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by using a simulation technique can we determine the most cost-effective course of 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0D822-BE8C-401E-85A3-FA0C2D04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58" y="2626160"/>
            <a:ext cx="5841918" cy="1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157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59107" y="87542"/>
            <a:ext cx="6884894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Non-Redundant Parallel Systems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0220" y="1203634"/>
            <a:ext cx="8613058" cy="1892826"/>
          </a:xfrm>
          <a:noFill/>
        </p:spPr>
        <p:txBody>
          <a:bodyPr>
            <a:spAutoFit/>
          </a:bodyPr>
          <a:lstStyle/>
          <a:p>
            <a:pPr marL="5715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Reliability of a Non-Redundant Parallel System (Similar to Series Systems)</a:t>
            </a:r>
          </a:p>
          <a:p>
            <a:pPr marL="631825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Non-Redundant Parallel System is dominated by the weakest component</a:t>
            </a:r>
          </a:p>
        </p:txBody>
      </p:sp>
    </p:spTree>
    <p:extLst>
      <p:ext uri="{BB962C8B-B14F-4D97-AF65-F5344CB8AC3E}">
        <p14:creationId xmlns:p14="http://schemas.microsoft.com/office/powerpoint/2010/main" val="28974619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7035" y="87542"/>
            <a:ext cx="6768354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Non-Redundant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Non-Redundant</a:t>
            </a:r>
            <a:r>
              <a:rPr lang="en-US" sz="28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Parallel System (2 out of 2)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41637-6EF7-4FF1-831D-F4A476932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29" y="2724029"/>
            <a:ext cx="3720205" cy="1632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A8C40-E9FE-4547-9176-E7CBFB3C72CA}"/>
              </a:ext>
            </a:extLst>
          </p:cNvPr>
          <p:cNvSpPr txBox="1"/>
          <p:nvPr/>
        </p:nvSpPr>
        <p:spPr>
          <a:xfrm>
            <a:off x="280987" y="4640529"/>
            <a:ext cx="858202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Based on what we have reviewed which component should be improve?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new system reliability?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0CD9F-CF64-40EF-A941-29BD6B640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158" y="2795854"/>
            <a:ext cx="1664596" cy="15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174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8779" y="87542"/>
            <a:ext cx="6715574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Non-Redundant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Improving the Reliability of a Non-Redundant</a:t>
            </a:r>
            <a:r>
              <a:rPr lang="en-US" sz="28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Parallel System (2 out of 2)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DA8C40-E9FE-4547-9176-E7CBFB3C72CA}"/>
              </a:ext>
            </a:extLst>
          </p:cNvPr>
          <p:cNvSpPr txBox="1"/>
          <p:nvPr/>
        </p:nvSpPr>
        <p:spPr>
          <a:xfrm>
            <a:off x="280987" y="4192672"/>
            <a:ext cx="858202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strongest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66.5% (63.0%)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24C23-331F-4D3B-9BA2-7D389A081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779" y="2446774"/>
            <a:ext cx="3626277" cy="1594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FEA812-459E-4824-A3C2-72C831146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243" y="2446774"/>
            <a:ext cx="1709086" cy="160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56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System Failure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79294" y="1137123"/>
            <a:ext cx="8772978" cy="1892826"/>
          </a:xfr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system is made up of hundreds of components each with a unique set of failure modes</a:t>
            </a:r>
          </a:p>
          <a:p>
            <a:pPr marL="573088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Each component has a unique failure mode and unique failure distribution</a:t>
            </a:r>
          </a:p>
        </p:txBody>
      </p:sp>
    </p:spTree>
    <p:extLst>
      <p:ext uri="{BB962C8B-B14F-4D97-AF65-F5344CB8AC3E}">
        <p14:creationId xmlns:p14="http://schemas.microsoft.com/office/powerpoint/2010/main" val="39665315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7035" y="87542"/>
            <a:ext cx="6866965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Non-Redundant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Improving the Reliability of a Non-Redundant Parallel System (2 out of 2)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DA8C40-E9FE-4547-9176-E7CBFB3C72CA}"/>
              </a:ext>
            </a:extLst>
          </p:cNvPr>
          <p:cNvSpPr txBox="1"/>
          <p:nvPr/>
        </p:nvSpPr>
        <p:spPr>
          <a:xfrm>
            <a:off x="280987" y="4416790"/>
            <a:ext cx="858202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weakest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72.0% (63.0%)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9013DF-A9A0-4EE1-B635-95323251E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07" y="2560590"/>
            <a:ext cx="3858350" cy="1696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1516FA-3110-4287-BCCE-7A4B10088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385" y="2597745"/>
            <a:ext cx="1592544" cy="149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61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12894" y="87542"/>
            <a:ext cx="6759388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Non-Redundant Parallel Systems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0220" y="1203634"/>
            <a:ext cx="8613058" cy="4355038"/>
          </a:xfrm>
          <a:noFill/>
        </p:spPr>
        <p:txBody>
          <a:bodyPr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</a:t>
            </a:r>
            <a:r>
              <a:rPr lang="en-US" sz="2800" b="1" u="sng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Non-Redundant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Parallel System (2 out of 2) 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first inclination is to fix the weakest component</a:t>
            </a:r>
          </a:p>
          <a:p>
            <a:pPr marL="85725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60375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by using a simulation technique can we determine the most cost-effective course of 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09E98A-101E-4A88-A010-635E37EDA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3" y="3065214"/>
            <a:ext cx="6805644" cy="14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184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5648" y="53790"/>
            <a:ext cx="6687802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Non-Redundant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Non-Redundant Parallel System (3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479431-1039-4810-8102-0F7E8DEF6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895" y="2453555"/>
            <a:ext cx="2792210" cy="19508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8A9A9-571D-4751-ABF6-EB9D8D78CECA}"/>
              </a:ext>
            </a:extLst>
          </p:cNvPr>
          <p:cNvSpPr txBox="1"/>
          <p:nvPr/>
        </p:nvSpPr>
        <p:spPr>
          <a:xfrm>
            <a:off x="457200" y="4419600"/>
            <a:ext cx="851535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Based on what we have reviewed which component should be improve?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new system reliability?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384E4-9758-41E7-8F56-200526A85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385" y="2446774"/>
            <a:ext cx="1628403" cy="17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940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2541" y="87542"/>
            <a:ext cx="6741459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Non-Redundant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Improving the Reliability of a Non-Redundant</a:t>
            </a:r>
            <a:r>
              <a:rPr lang="en-US" sz="28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Parallel System (3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8A9A9-571D-4751-ABF6-EB9D8D78CECA}"/>
              </a:ext>
            </a:extLst>
          </p:cNvPr>
          <p:cNvSpPr txBox="1"/>
          <p:nvPr/>
        </p:nvSpPr>
        <p:spPr>
          <a:xfrm>
            <a:off x="457200" y="4455908"/>
            <a:ext cx="85153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middle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56.7% (50.4%)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AF3F8-6505-4CBF-80F5-6940EB41E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095" y="2475899"/>
            <a:ext cx="2792210" cy="1950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AD66-7813-4E0A-8093-1E312DD5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068" y="2475899"/>
            <a:ext cx="1709085" cy="18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969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88" y="87542"/>
            <a:ext cx="6741459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Non-Redundant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Improving the Reliability of a Non-Redundant</a:t>
            </a:r>
            <a:r>
              <a:rPr lang="en-US" sz="28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Parallel System (3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8A9A9-571D-4751-ABF6-EB9D8D78CECA}"/>
              </a:ext>
            </a:extLst>
          </p:cNvPr>
          <p:cNvSpPr txBox="1"/>
          <p:nvPr/>
        </p:nvSpPr>
        <p:spPr>
          <a:xfrm>
            <a:off x="457200" y="4491768"/>
            <a:ext cx="85153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strongest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53.2% (50.4%)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13B5FB-21A2-422B-AFC6-ADBAF2165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990" y="2453555"/>
            <a:ext cx="2792210" cy="1950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15D975-888E-4225-8EEF-FC3C6B64E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656" y="2534098"/>
            <a:ext cx="1583579" cy="17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404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1" y="87542"/>
            <a:ext cx="6705600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Non-Redundant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Improving the Reliability of a Non-Redundant</a:t>
            </a:r>
            <a:r>
              <a:rPr lang="en-US" sz="28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Parallel System (3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8A9A9-571D-4751-ABF6-EB9D8D78CECA}"/>
              </a:ext>
            </a:extLst>
          </p:cNvPr>
          <p:cNvSpPr txBox="1"/>
          <p:nvPr/>
        </p:nvSpPr>
        <p:spPr>
          <a:xfrm>
            <a:off x="457200" y="4509696"/>
            <a:ext cx="85153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weakest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57.6% (50.4%)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D1909-7140-4C44-9F91-3E9F7797F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111" y="2453487"/>
            <a:ext cx="2792210" cy="1950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CB18F1-0949-4074-B5C0-DD8C61F07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821" y="2446774"/>
            <a:ext cx="1718050" cy="18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412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7365" y="87542"/>
            <a:ext cx="6696635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Non-Redundant Parallel Systems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0220" y="1203634"/>
            <a:ext cx="8613058" cy="4355038"/>
          </a:xfrm>
          <a:noFill/>
        </p:spPr>
        <p:txBody>
          <a:bodyPr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Non-Redundant Parallel System (3 out of 3) 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first inclination is to fix the weakest component</a:t>
            </a:r>
          </a:p>
          <a:p>
            <a:pPr marL="85725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by using a simulation technique can we determine the most cost-effective course of action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D0865F-65E7-4891-9DA2-97028B195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88" y="3043019"/>
            <a:ext cx="6137754" cy="15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681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6683" y="87542"/>
            <a:ext cx="6669742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0220" y="1203634"/>
            <a:ext cx="8613058" cy="2831544"/>
          </a:xfrm>
        </p:spPr>
        <p:txBody>
          <a:bodyPr>
            <a:spAutoFit/>
          </a:bodyPr>
          <a:lstStyle/>
          <a:p>
            <a:pPr marL="5715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of a Redundant Parallel System (K out of N)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Redundant Parallel Systems can be dominated by the strongest or the weakest components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Systems such as 1 out of 3, the strongest component will dominate</a:t>
            </a:r>
          </a:p>
        </p:txBody>
      </p:sp>
    </p:spTree>
    <p:extLst>
      <p:ext uri="{BB962C8B-B14F-4D97-AF65-F5344CB8AC3E}">
        <p14:creationId xmlns:p14="http://schemas.microsoft.com/office/powerpoint/2010/main" val="21006686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7365" y="87542"/>
            <a:ext cx="6696635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Redundant Parallel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(1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A979-51CF-4146-9FC4-E461F63FF39A}"/>
              </a:ext>
            </a:extLst>
          </p:cNvPr>
          <p:cNvSpPr txBox="1"/>
          <p:nvPr/>
        </p:nvSpPr>
        <p:spPr>
          <a:xfrm>
            <a:off x="457200" y="4491768"/>
            <a:ext cx="85153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Based on what we have reviewed which component should be improve? Why?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new system reliability?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improve any component?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C01CAB-8D5F-49AF-87C5-09BF6929B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761" y="2527459"/>
            <a:ext cx="1611192" cy="19813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723121-7D08-44E6-A0CA-C02E44ECF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081" y="2519374"/>
            <a:ext cx="2732617" cy="19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694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9DCB3-A175-4D07-90D7-E6A7F998FE62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03930" y="87542"/>
            <a:ext cx="6759389" cy="860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Reliability Block Diagrams, Simulation Redundant Parallel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BBBB-FE26-4C39-B95A-19A461A5AB52}"/>
              </a:ext>
            </a:extLst>
          </p:cNvPr>
          <p:cNvSpPr/>
          <p:nvPr/>
        </p:nvSpPr>
        <p:spPr>
          <a:xfrm>
            <a:off x="337775" y="1061779"/>
            <a:ext cx="82383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Exercise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Improving the Reliability of a Redundant Parallel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(1 out of 3)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A979-51CF-4146-9FC4-E461F63FF39A}"/>
              </a:ext>
            </a:extLst>
          </p:cNvPr>
          <p:cNvSpPr txBox="1"/>
          <p:nvPr/>
        </p:nvSpPr>
        <p:spPr>
          <a:xfrm>
            <a:off x="457200" y="4680027"/>
            <a:ext cx="85153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focus on the middle component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system reliability is 99.4% (97.6%)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1B492E-D5F3-4874-9920-EBE93FAD4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471" y="2688822"/>
            <a:ext cx="2681800" cy="1944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1BFD9E-3B40-4993-B15F-D3A1415B1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485" y="2748848"/>
            <a:ext cx="1589610" cy="195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8846"/>
      </p:ext>
    </p:extLst>
  </p:cSld>
  <p:clrMapOvr>
    <a:masterClrMapping/>
  </p:clrMapOvr>
</p:sld>
</file>

<file path=ppt/theme/theme1.xml><?xml version="1.0" encoding="utf-8"?>
<a:theme xmlns:a="http://schemas.openxmlformats.org/drawingml/2006/main" name="SMRP Annual Conference PPT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492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7631</TotalTime>
  <Words>7305</Words>
  <Application>Microsoft Office PowerPoint</Application>
  <PresentationFormat>On-screen Show (4:3)</PresentationFormat>
  <Paragraphs>1034</Paragraphs>
  <Slides>152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7" baseType="lpstr">
      <vt:lpstr>Arial</vt:lpstr>
      <vt:lpstr>Calibri</vt:lpstr>
      <vt:lpstr>Tahoma</vt:lpstr>
      <vt:lpstr>Wingdings</vt:lpstr>
      <vt:lpstr>SMRP Annual Conference PPT 2018</vt:lpstr>
      <vt:lpstr>PowerPoint Presentation</vt:lpstr>
      <vt:lpstr>Modeling System Reliability  Through Reliability Block Diagrams</vt:lpstr>
      <vt:lpstr>Dale Uitto, CMRP, REC, PMP</vt:lpstr>
      <vt:lpstr>Vincent Torres, Mechanical Engineer</vt:lpstr>
      <vt:lpstr>Workshop Introduction</vt:lpstr>
      <vt:lpstr>Learning Objectives</vt:lpstr>
      <vt:lpstr>Workshop Disclaimer</vt:lpstr>
      <vt:lpstr>Capturing Required Data</vt:lpstr>
      <vt:lpstr>System Failure Analysis</vt:lpstr>
      <vt:lpstr>Failure Data Mining</vt:lpstr>
      <vt:lpstr>Criticality Assessment</vt:lpstr>
      <vt:lpstr>Introduction to Availability</vt:lpstr>
      <vt:lpstr>Availability VS. Reliability</vt:lpstr>
      <vt:lpstr>Relationship between Reliability, MTTR and Safety</vt:lpstr>
      <vt:lpstr>Inherent Availability</vt:lpstr>
      <vt:lpstr>Inherent Availability</vt:lpstr>
      <vt:lpstr>Inherent Availability</vt:lpstr>
      <vt:lpstr>Operational Availability</vt:lpstr>
      <vt:lpstr>Operational Availability</vt:lpstr>
      <vt:lpstr>Availability Example</vt:lpstr>
      <vt:lpstr>Introduction to Reliability</vt:lpstr>
      <vt:lpstr>Introduction to Reliability</vt:lpstr>
      <vt:lpstr>Introduction to Reliability</vt:lpstr>
      <vt:lpstr>Introduction to Reliability</vt:lpstr>
      <vt:lpstr>Introduction to Non-Parametric Analysis</vt:lpstr>
      <vt:lpstr>Introduction to Non-Parametric Analysis</vt:lpstr>
      <vt:lpstr>Introduction to Non-Parametric Analysis</vt:lpstr>
      <vt:lpstr>Non-Parametric Analysis</vt:lpstr>
      <vt:lpstr>Non-Parametric Analysis Mean Time To Repair</vt:lpstr>
      <vt:lpstr>Non-Parametric Analysis Repair Rate</vt:lpstr>
      <vt:lpstr>Non-Parametric Analysis</vt:lpstr>
      <vt:lpstr>Non-Parametric Analysis Mean Time Between Failures</vt:lpstr>
      <vt:lpstr>Non-Parametric Analysis Failure Rate</vt:lpstr>
      <vt:lpstr>Making Failure Rate Real</vt:lpstr>
      <vt:lpstr>Non-Parametric Analysis Lusser’s Equation </vt:lpstr>
      <vt:lpstr>Making Lusser’s Equation Real</vt:lpstr>
      <vt:lpstr>Non-Parametric Analysis Conclusion</vt:lpstr>
      <vt:lpstr>Parametric Analysis</vt:lpstr>
      <vt:lpstr>Parametric Analysis, Weibull’s</vt:lpstr>
      <vt:lpstr>Parametric Analysis, Weibull’s</vt:lpstr>
      <vt:lpstr>Parametric Analysis, Weibull’s</vt:lpstr>
      <vt:lpstr>Parametric Analysis, Weibull’s</vt:lpstr>
      <vt:lpstr>Parametric Analysis, Weibull’s</vt:lpstr>
      <vt:lpstr>Parametric Analysis Weibull’s Using R</vt:lpstr>
      <vt:lpstr>Parametric Analysis What is R</vt:lpstr>
      <vt:lpstr>Parametric Analysis Weibull’s Using R</vt:lpstr>
      <vt:lpstr>Parametric Analysis Weibull’s Time-To-Failure (TTF) </vt:lpstr>
      <vt:lpstr>Parametric Analysis Weibull’s Time-To-Failure (TTF) </vt:lpstr>
      <vt:lpstr>Parametric Analysis Weibull’s Two Parameters</vt:lpstr>
      <vt:lpstr>Parametric Analysis Weibull’s Using R</vt:lpstr>
      <vt:lpstr>Weibull’s Cumulative (Failure) Distribution Function (CDF)</vt:lpstr>
      <vt:lpstr>Weibull’s Cumulative (Reliability) Distribution Function (CDF)</vt:lpstr>
      <vt:lpstr>Parametric Analysis Weibull’s Plot Using R</vt:lpstr>
      <vt:lpstr>Parametric Analysis Interpreting the Weibull’s Plot </vt:lpstr>
      <vt:lpstr>Parametric Analysis Interpreting the Weibull’s Plot </vt:lpstr>
      <vt:lpstr>Slope β (beta) Slope Definitions</vt:lpstr>
      <vt:lpstr>Weibull’s Cumulative (Failure) Distribution Function (CDF)</vt:lpstr>
      <vt:lpstr>Weibull’s Cumulative (Failure) Distribution Function (CDF)</vt:lpstr>
      <vt:lpstr>Parametric Analysis Interpreting the Weibull’s Plot </vt:lpstr>
      <vt:lpstr>Parametric Analysis Measuring Failure Risk</vt:lpstr>
      <vt:lpstr>Parametric Analysis, Measuring Failure Risk - Mathematically </vt:lpstr>
      <vt:lpstr>Parametric Analysis, Measuring Failure Risk From The Weibull's Plot</vt:lpstr>
      <vt:lpstr>Parametric Analysis  Measuring Failure Risk From R</vt:lpstr>
      <vt:lpstr>Parametric Analysis  Measuring Failure Risk From R</vt:lpstr>
      <vt:lpstr>Data Driven Maintenance, Determining PM Frequency using Risk</vt:lpstr>
      <vt:lpstr>Data Driven Maintenance, Determining PM Frequency using Risk</vt:lpstr>
      <vt:lpstr>Comparing Non-Parametric vs. Paramedic Analysis</vt:lpstr>
      <vt:lpstr>What More Information About R</vt:lpstr>
      <vt:lpstr>Introduction to Reliability Block Diagrams</vt:lpstr>
      <vt:lpstr>Introduction to Reliability Block Diagrams</vt:lpstr>
      <vt:lpstr>Introduction to Reliability Block Diagrams</vt:lpstr>
      <vt:lpstr>Reliability Block Diagrams Series Systems</vt:lpstr>
      <vt:lpstr>Reliability Block Diagrams Non-Redundant Parallel Systems</vt:lpstr>
      <vt:lpstr>Reliability Block Diagrams Non-Redundant Parallel Systems</vt:lpstr>
      <vt:lpstr>Reliability Block Diagrams Redundant Parallel Systems (K out of N)</vt:lpstr>
      <vt:lpstr>Reliability Block Diagrams Redundant Parallel Systems (1 out of 2)</vt:lpstr>
      <vt:lpstr>Reliability Block Diagrams Redundant Parallel Systems (1 out of 3)</vt:lpstr>
      <vt:lpstr>Reliability Block Diagrams Redundant Parallel Systems (2 out of 3)</vt:lpstr>
      <vt:lpstr>Reliability Block Diagrams Complex Systems</vt:lpstr>
      <vt:lpstr>Reliability Block Diagrams Simulation</vt:lpstr>
      <vt:lpstr>Reliability Block Diagrams Simulation of a Series Systems</vt:lpstr>
      <vt:lpstr>Reliability Block Diagrams Simulation of a Series Systems</vt:lpstr>
      <vt:lpstr>Reliability Block Diagrams Simulation of a Series Systems</vt:lpstr>
      <vt:lpstr>Reliability Block Diagrams Simulation of a Series Systems</vt:lpstr>
      <vt:lpstr>Reliability Block Diagrams Simulation of a Series Systems</vt:lpstr>
      <vt:lpstr>Reliability Block Diagrams Simulation of a Series Systems</vt:lpstr>
      <vt:lpstr>Reliability Block Diagrams, Simulation Non-Redundant Parallel Systems</vt:lpstr>
      <vt:lpstr>Reliability Block Diagrams, Simulation Non-Redundant Parallel Systems</vt:lpstr>
      <vt:lpstr>Reliability Block Diagrams, Simulation Non-Redundant Parallel Systems</vt:lpstr>
      <vt:lpstr>Reliability Block Diagrams, Simulation Non-Redundant Parallel Systems</vt:lpstr>
      <vt:lpstr>Reliability Block Diagrams, Simulation Non-Redundant Parallel Systems</vt:lpstr>
      <vt:lpstr>Reliability Block Diagrams, Simulation Non-Redundant Parallel Systems</vt:lpstr>
      <vt:lpstr>Reliability Block Diagrams, Simulation Non-Redundant Parallel Systems</vt:lpstr>
      <vt:lpstr>Reliability Block Diagrams, Simulation Non-Redundant Parallel Systems</vt:lpstr>
      <vt:lpstr>Reliability Block Diagrams, Simulation Non-Redundant Parallel Systems</vt:lpstr>
      <vt:lpstr>Reliability Block Diagrams, Simulation Non-Redundant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Redundant Parallel Systems</vt:lpstr>
      <vt:lpstr>Reliability Block Diagrams, Simulation Complex Systems</vt:lpstr>
      <vt:lpstr>Reliability Block Diagrams, Simulation Complex Systems</vt:lpstr>
      <vt:lpstr>Reliability Block Diagrams, Simulation Complex Systems</vt:lpstr>
      <vt:lpstr>Reliability Block Diagrams, Simulation Complex Systems</vt:lpstr>
      <vt:lpstr>Reliability Block Diagrams, Simulation Complex Systems</vt:lpstr>
      <vt:lpstr>Reliability Block Diagrams, Simulation Complex Systems</vt:lpstr>
      <vt:lpstr>Reliability Block Diagrams, Simulation Complex Systems</vt:lpstr>
      <vt:lpstr>Reliability Block Diagrams, Simulation Complex Systems</vt:lpstr>
      <vt:lpstr>Reliability Block Diagrams, Simulation Complex Systems</vt:lpstr>
      <vt:lpstr>Reliability Block Diagrams, Simulation Complex Systems</vt:lpstr>
      <vt:lpstr>Reliability Block Diagrams, Simulation Complex Systems</vt:lpstr>
      <vt:lpstr>Reliability Block Diagrams Summary</vt:lpstr>
      <vt:lpstr>Reliability Block Diagrams Summary</vt:lpstr>
      <vt:lpstr>Workshop Conclusion</vt:lpstr>
      <vt:lpstr>Workshop Conclusion</vt:lpstr>
      <vt:lpstr>PowerPoint Presentation</vt:lpstr>
      <vt:lpstr>Contact Information</vt:lpstr>
      <vt:lpstr>PowerPoint Presentation</vt:lpstr>
      <vt:lpstr>Weibull’s influence From Suspended or Censored Data</vt:lpstr>
      <vt:lpstr>Weibull’s influence From Suspended Data</vt:lpstr>
      <vt:lpstr>Weibull’s influence From Suspended or Censored Data</vt:lpstr>
      <vt:lpstr>Weibull’s influence From Suspended Data</vt:lpstr>
      <vt:lpstr>Weibull’s influence From Suspended Data</vt:lpstr>
      <vt:lpstr>Weibull’s influence From Suspended Data</vt:lpstr>
      <vt:lpstr>Weibull’s with Multiple Failure Modes</vt:lpstr>
      <vt:lpstr>Weibull’s with Multiple Failure Modes</vt:lpstr>
      <vt:lpstr>Weibull’s with Multiple Failure Modes</vt:lpstr>
      <vt:lpstr>Weibull’s with Multiple Failure Modes</vt:lpstr>
      <vt:lpstr>So what is our Pumps Reliability</vt:lpstr>
      <vt:lpstr>Bathtub Curve</vt:lpstr>
      <vt:lpstr>Weibull's Hazzard Rate</vt:lpstr>
      <vt:lpstr>Parametric Analysis Weibull's Hazzard Rate</vt:lpstr>
      <vt:lpstr>Weibull’s Analysis and the P-F Curve</vt:lpstr>
      <vt:lpstr>Weibull’s Analysis and the P-F Curve</vt:lpstr>
      <vt:lpstr>Other Functions in R</vt:lpstr>
      <vt:lpstr>Other Functions in R</vt:lpstr>
      <vt:lpstr>Maximum Likelihood Estimation (MLE) in R</vt:lpstr>
      <vt:lpstr>Maximum Likelihood Estimation (MLE) in R</vt:lpstr>
      <vt:lpstr>Installing R and WeibullR</vt:lpstr>
      <vt:lpstr>Installing R</vt:lpstr>
      <vt:lpstr>Installing WeibullR</vt:lpstr>
    </vt:vector>
  </TitlesOfParts>
  <Company>Kellen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Walker, Brooks</dc:creator>
  <cp:lastModifiedBy>Dale Uitto</cp:lastModifiedBy>
  <cp:revision>1102</cp:revision>
  <cp:lastPrinted>2019-07-18T18:23:36Z</cp:lastPrinted>
  <dcterms:created xsi:type="dcterms:W3CDTF">2019-04-18T20:47:51Z</dcterms:created>
  <dcterms:modified xsi:type="dcterms:W3CDTF">2019-10-07T16:43:10Z</dcterms:modified>
</cp:coreProperties>
</file>